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gGdaBgLkFBdP6hlJBnH2oaE/o8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2E759B-54B2-4264-AD4B-A0280A1EF2C7}">
  <a:tblStyle styleId="{942E759B-54B2-4264-AD4B-A0280A1EF2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d994b853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5d994b853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d994b8534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5d994b8534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d994b853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g35d994b853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d994b8534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35d994b8534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d994b8534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5d994b853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d994b8534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35d994b8534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d994b853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9" name="Google Shape;309;g35d994b853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d994b8534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5d994b853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d994b853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g35d994b853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d994b8534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35d994b8534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d994b85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35d994b85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Mencionar que sirve tanto para refrescar conocimientos básicos de IA y DL como para temas docentes. Pronto se va a implementar un nuevo grado de IA y puede que estos conocimientos sean útiles a la hora de transmitir la información a los alumnos.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d994b8534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35d994b8534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d994b8534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35d994b8534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5d994b8534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5d994b8534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5d994b8534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5d994b8534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d994b8534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35d994b8534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5d994b8534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35d994b8534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d994b8534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5d994b8534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5d994b8534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5d994b8534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d994b8534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35d994b8534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5d994b8534_0_6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5d994b8534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d994b85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5d994b85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Mencionar que sirve tanto para refrescar conocimientos básicos de IA y DL como para temas docentes. Pronto se va a implementar un nuevo grado de IA y puede que estos conocimientos sean útiles a la hora de transmitir la información a los alumnos.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d994b8534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35d994b8534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basados en gradient descent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d994b8534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5d994b8534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fa9fc18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5fa9fc18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fc15346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fc1534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c153467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c153467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sesgo elevado puede hacer que un algoritmo no detecte las relaciones relevantes entre las características y las salidas objetivo (infraajuste). La varianza es un error de sensibilidad a pequeñas fluctuaciones en el conjunto de entrenamiento.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60b0aeb8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60b0aeb8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60b0aeb8c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60b0aeb8c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fc153467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35fc153467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5fc153467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35fc153467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5dc3957b8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5dc3957b8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0b0aeb8c9_1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0b0aeb8c9_1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dc3957b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g35dc3957b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60b0aeb8c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60b0aeb8c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60b0aeb8c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60b0aeb8c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60b0aeb8c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60b0aeb8c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60b0aeb8c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60b0aeb8c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60b0aeb8c9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60b0aeb8c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60b0aeb8c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60b0aeb8c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60b0aeb8c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360b0aeb8c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360b0aeb8c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360b0aeb8c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60b0aeb8c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60b0aeb8c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50317b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2e50317b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60b0aeb8c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60b0aeb8c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60b0aeb8c9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360b0aeb8c9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360b0aeb8c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8" name="Google Shape;738;g360b0aeb8c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cf8f8953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5cf8f8953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Mencionar que sirve tanto para refrescar conocimientos básicos de IA y DL como para temas docentes. Pronto se va a implementar un nuevo grado de IA y puede que estos conocimientos sean útiles a la hora de transmitir la información a los alumnos.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d994b853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5d994b853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Mencionar que sirve tanto para refrescar conocimientos básicos de IA y DL como para temas docentes. Pronto se va a implementar un nuevo grado de IA y puede que estos conocimientos sean útiles a la hora de transmitir la información a los alumnos.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d994b853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g35d994b853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Mencionar que sirve tanto para refrescar conocimientos básicos de IA y DL como para temas docentes. Pronto se va a implementar un nuevo grado de IA y puede que estos conocimientos sean útiles a la hora de transmitir la información a los alumnos.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Todo el material lo tendrán disponible, tanto las diapositivas como los cuadernos Jupyter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cf8f8953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35cf8f8953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" name="Google Shape;14;p28"/>
          <p:cNvSpPr txBox="1"/>
          <p:nvPr/>
        </p:nvSpPr>
        <p:spPr>
          <a:xfrm>
            <a:off x="956400" y="2025300"/>
            <a:ext cx="7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Manuel Germán y David de la Rosa</a:t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333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Universidad de Jaén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8"/>
          <p:cNvSpPr txBox="1"/>
          <p:nvPr/>
        </p:nvSpPr>
        <p:spPr>
          <a:xfrm>
            <a:off x="0" y="42133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(mgerman,drrosa)@ujaen.es</a:t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" name="Google Shape;1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0150" y="2514688"/>
            <a:ext cx="2253300" cy="1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8"/>
          <p:cNvPicPr preferRelativeResize="0"/>
          <p:nvPr/>
        </p:nvPicPr>
        <p:blipFill rotWithShape="1">
          <a:blip r:embed="rId3">
            <a:alphaModFix/>
          </a:blip>
          <a:srcRect b="37234" l="0" r="15201" t="38642"/>
          <a:stretch/>
        </p:blipFill>
        <p:spPr>
          <a:xfrm>
            <a:off x="5262300" y="3159387"/>
            <a:ext cx="2352609" cy="66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37"/>
          <p:cNvSpPr txBox="1"/>
          <p:nvPr>
            <p:ph idx="2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3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" name="Google Shape;22;p30"/>
          <p:cNvSpPr/>
          <p:nvPr/>
        </p:nvSpPr>
        <p:spPr>
          <a:xfrm>
            <a:off x="4566200" y="359550"/>
            <a:ext cx="4584600" cy="4424400"/>
          </a:xfrm>
          <a:prstGeom prst="rect">
            <a:avLst/>
          </a:prstGeom>
          <a:solidFill>
            <a:srgbClr val="ADC4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0"/>
          <p:cNvSpPr txBox="1"/>
          <p:nvPr>
            <p:ph idx="2" type="title"/>
          </p:nvPr>
        </p:nvSpPr>
        <p:spPr>
          <a:xfrm>
            <a:off x="5314550" y="2150850"/>
            <a:ext cx="308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33C"/>
              </a:buClr>
              <a:buSzPts val="4700"/>
              <a:buNone/>
              <a:defRPr sz="4700">
                <a:solidFill>
                  <a:srgbClr val="23333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" name="Google Shape;28;p29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2" type="body"/>
          </p:nvPr>
        </p:nvSpPr>
        <p:spPr>
          <a:xfrm>
            <a:off x="-1148225" y="1327625"/>
            <a:ext cx="88998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" name="Google Shape;40;p32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" name="Google Shape;45;p33"/>
          <p:cNvSpPr txBox="1"/>
          <p:nvPr>
            <p:ph idx="2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34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" name="Google Shape;55;p35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36"/>
          <p:cNvSpPr txBox="1"/>
          <p:nvPr>
            <p:ph idx="2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DC465">
            <a:alpha val="5098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/>
          <p:nvPr/>
        </p:nvSpPr>
        <p:spPr>
          <a:xfrm>
            <a:off x="-18000" y="4779825"/>
            <a:ext cx="9180000" cy="378000"/>
          </a:xfrm>
          <a:prstGeom prst="rect">
            <a:avLst/>
          </a:prstGeom>
          <a:solidFill>
            <a:srgbClr val="2333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" name="Google Shape;10;p27"/>
          <p:cNvSpPr txBox="1"/>
          <p:nvPr/>
        </p:nvSpPr>
        <p:spPr>
          <a:xfrm>
            <a:off x="311700" y="4761075"/>
            <a:ext cx="6576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 al Deep Learning | </a:t>
            </a:r>
            <a:r>
              <a:rPr i="0" lang="es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s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drrosa, mgerman</a:t>
            </a:r>
            <a:r>
              <a:rPr i="0" lang="es" sz="1500" u="none" cap="none" strike="noStrike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s" sz="15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@ujaen.es</a:t>
            </a:r>
            <a:endParaRPr i="0" sz="1500" u="none" cap="none" strike="noStrike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" name="Google Shape;11;p27"/>
          <p:cNvSpPr/>
          <p:nvPr/>
        </p:nvSpPr>
        <p:spPr>
          <a:xfrm>
            <a:off x="-18000" y="-20775"/>
            <a:ext cx="9180000" cy="378000"/>
          </a:xfrm>
          <a:prstGeom prst="rect">
            <a:avLst/>
          </a:prstGeom>
          <a:solidFill>
            <a:srgbClr val="2333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1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Relationship Id="rId4" Type="http://schemas.openxmlformats.org/officeDocument/2006/relationships/hyperlink" Target="https://www.lightly.ai/blog/which-optimizer-should-i-use-for-my-machine-learning-project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docs.pytorch.org/docs/stable/nn.html#loss-function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idx="4294967295" type="ctrTitle"/>
          </p:nvPr>
        </p:nvSpPr>
        <p:spPr>
          <a:xfrm>
            <a:off x="688200" y="549725"/>
            <a:ext cx="77676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Introducción al Deep Learning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Día </a:t>
            </a:r>
            <a:r>
              <a:rPr lang="es" sz="2830"/>
              <a:t>2</a:t>
            </a: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2830"/>
              <a:t>Introducción a las Redes Neuronales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d994b8534_0_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Una red neuronal es un conjunto de </a:t>
            </a:r>
            <a:r>
              <a:rPr i="1" lang="es"/>
              <a:t>q</a:t>
            </a:r>
            <a:r>
              <a:rPr i="1" lang="es"/>
              <a:t> </a:t>
            </a:r>
            <a:r>
              <a:rPr lang="es"/>
              <a:t>capas</a:t>
            </a:r>
            <a:r>
              <a:rPr lang="es"/>
              <a:t> apiladas</a:t>
            </a:r>
            <a:endParaRPr/>
          </a:p>
        </p:txBody>
      </p:sp>
      <p:sp>
        <p:nvSpPr>
          <p:cNvPr id="212" name="Google Shape;212;g35d994b8534_0_12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3" name="Google Shape;213;g35d994b8534_0_129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El perceptrón multicapa</a:t>
            </a:r>
            <a:endParaRPr/>
          </a:p>
        </p:txBody>
      </p:sp>
      <p:sp>
        <p:nvSpPr>
          <p:cNvPr id="214" name="Google Shape;214;g35d994b8534_0_129"/>
          <p:cNvSpPr/>
          <p:nvPr/>
        </p:nvSpPr>
        <p:spPr>
          <a:xfrm>
            <a:off x="972575" y="1378363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x_0</a:t>
            </a:r>
            <a:endParaRPr/>
          </a:p>
        </p:txBody>
      </p:sp>
      <p:sp>
        <p:nvSpPr>
          <p:cNvPr id="215" name="Google Shape;215;g35d994b8534_0_129"/>
          <p:cNvSpPr/>
          <p:nvPr/>
        </p:nvSpPr>
        <p:spPr>
          <a:xfrm>
            <a:off x="972575" y="2022688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x_1</a:t>
            </a:r>
            <a:endParaRPr/>
          </a:p>
        </p:txBody>
      </p:sp>
      <p:sp>
        <p:nvSpPr>
          <p:cNvPr id="216" name="Google Shape;216;g35d994b8534_0_129"/>
          <p:cNvSpPr/>
          <p:nvPr/>
        </p:nvSpPr>
        <p:spPr>
          <a:xfrm>
            <a:off x="972575" y="3612239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x_n</a:t>
            </a:r>
            <a:endParaRPr/>
          </a:p>
        </p:txBody>
      </p:sp>
      <p:sp>
        <p:nvSpPr>
          <p:cNvPr id="217" name="Google Shape;217;g35d994b8534_0_129"/>
          <p:cNvSpPr txBox="1"/>
          <p:nvPr/>
        </p:nvSpPr>
        <p:spPr>
          <a:xfrm>
            <a:off x="972684" y="2489506"/>
            <a:ext cx="810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218" name="Google Shape;218;g35d994b8534_0_129"/>
          <p:cNvSpPr/>
          <p:nvPr/>
        </p:nvSpPr>
        <p:spPr>
          <a:xfrm>
            <a:off x="2221175" y="1636150"/>
            <a:ext cx="810300" cy="1976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(n, l)</a:t>
            </a:r>
            <a:endParaRPr/>
          </a:p>
        </p:txBody>
      </p:sp>
      <p:sp>
        <p:nvSpPr>
          <p:cNvPr id="219" name="Google Shape;219;g35d994b8534_0_129"/>
          <p:cNvSpPr/>
          <p:nvPr/>
        </p:nvSpPr>
        <p:spPr>
          <a:xfrm>
            <a:off x="3400350" y="1636150"/>
            <a:ext cx="810300" cy="1976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(l, t)</a:t>
            </a:r>
            <a:endParaRPr/>
          </a:p>
        </p:txBody>
      </p:sp>
      <p:sp>
        <p:nvSpPr>
          <p:cNvPr id="220" name="Google Shape;220;g35d994b8534_0_129"/>
          <p:cNvSpPr/>
          <p:nvPr/>
        </p:nvSpPr>
        <p:spPr>
          <a:xfrm>
            <a:off x="4502025" y="1636150"/>
            <a:ext cx="810300" cy="1976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(t, s)</a:t>
            </a:r>
            <a:endParaRPr/>
          </a:p>
        </p:txBody>
      </p:sp>
      <p:sp>
        <p:nvSpPr>
          <p:cNvPr id="221" name="Google Shape;221;g35d994b8534_0_129"/>
          <p:cNvSpPr/>
          <p:nvPr/>
        </p:nvSpPr>
        <p:spPr>
          <a:xfrm>
            <a:off x="5516525" y="1636150"/>
            <a:ext cx="810300" cy="1976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(s, m)</a:t>
            </a:r>
            <a:endParaRPr/>
          </a:p>
        </p:txBody>
      </p:sp>
      <p:sp>
        <p:nvSpPr>
          <p:cNvPr id="222" name="Google Shape;222;g35d994b8534_0_129"/>
          <p:cNvSpPr/>
          <p:nvPr/>
        </p:nvSpPr>
        <p:spPr>
          <a:xfrm>
            <a:off x="6881106" y="1326218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y_0</a:t>
            </a:r>
            <a:endParaRPr/>
          </a:p>
        </p:txBody>
      </p:sp>
      <p:sp>
        <p:nvSpPr>
          <p:cNvPr id="223" name="Google Shape;223;g35d994b8534_0_129"/>
          <p:cNvSpPr/>
          <p:nvPr/>
        </p:nvSpPr>
        <p:spPr>
          <a:xfrm>
            <a:off x="6881106" y="1970543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y_1</a:t>
            </a:r>
            <a:endParaRPr/>
          </a:p>
        </p:txBody>
      </p:sp>
      <p:sp>
        <p:nvSpPr>
          <p:cNvPr id="224" name="Google Shape;224;g35d994b8534_0_129"/>
          <p:cNvSpPr/>
          <p:nvPr/>
        </p:nvSpPr>
        <p:spPr>
          <a:xfrm>
            <a:off x="6881100" y="3560089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y_m</a:t>
            </a:r>
            <a:endParaRPr/>
          </a:p>
        </p:txBody>
      </p:sp>
      <p:cxnSp>
        <p:nvCxnSpPr>
          <p:cNvPr id="225" name="Google Shape;225;g35d994b8534_0_129"/>
          <p:cNvCxnSpPr>
            <a:stCxn id="214" idx="3"/>
            <a:endCxn id="218" idx="1"/>
          </p:cNvCxnSpPr>
          <p:nvPr/>
        </p:nvCxnSpPr>
        <p:spPr>
          <a:xfrm>
            <a:off x="1782875" y="1559413"/>
            <a:ext cx="438300" cy="106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g35d994b8534_0_129"/>
          <p:cNvCxnSpPr>
            <a:stCxn id="215" idx="3"/>
            <a:endCxn id="218" idx="1"/>
          </p:cNvCxnSpPr>
          <p:nvPr/>
        </p:nvCxnSpPr>
        <p:spPr>
          <a:xfrm>
            <a:off x="1782875" y="2203738"/>
            <a:ext cx="438300" cy="42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g35d994b8534_0_129"/>
          <p:cNvCxnSpPr>
            <a:stCxn id="216" idx="3"/>
            <a:endCxn id="218" idx="1"/>
          </p:cNvCxnSpPr>
          <p:nvPr/>
        </p:nvCxnSpPr>
        <p:spPr>
          <a:xfrm flipH="1" rot="10800000">
            <a:off x="1782875" y="2624189"/>
            <a:ext cx="438300" cy="116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g35d994b8534_0_129"/>
          <p:cNvCxnSpPr>
            <a:stCxn id="218" idx="3"/>
            <a:endCxn id="219" idx="1"/>
          </p:cNvCxnSpPr>
          <p:nvPr/>
        </p:nvCxnSpPr>
        <p:spPr>
          <a:xfrm>
            <a:off x="3031475" y="2624200"/>
            <a:ext cx="36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g35d994b8534_0_129"/>
          <p:cNvCxnSpPr>
            <a:stCxn id="219" idx="3"/>
            <a:endCxn id="220" idx="1"/>
          </p:cNvCxnSpPr>
          <p:nvPr/>
        </p:nvCxnSpPr>
        <p:spPr>
          <a:xfrm>
            <a:off x="4210650" y="2624200"/>
            <a:ext cx="29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0" name="Google Shape;230;g35d994b8534_0_129"/>
          <p:cNvCxnSpPr>
            <a:stCxn id="220" idx="3"/>
            <a:endCxn id="221" idx="1"/>
          </p:cNvCxnSpPr>
          <p:nvPr/>
        </p:nvCxnSpPr>
        <p:spPr>
          <a:xfrm>
            <a:off x="5312325" y="2624200"/>
            <a:ext cx="20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1" name="Google Shape;231;g35d994b8534_0_129"/>
          <p:cNvCxnSpPr>
            <a:stCxn id="221" idx="3"/>
            <a:endCxn id="222" idx="1"/>
          </p:cNvCxnSpPr>
          <p:nvPr/>
        </p:nvCxnSpPr>
        <p:spPr>
          <a:xfrm flipH="1" rot="10800000">
            <a:off x="6326825" y="1507300"/>
            <a:ext cx="554400" cy="11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g35d994b8534_0_129"/>
          <p:cNvCxnSpPr>
            <a:stCxn id="221" idx="3"/>
            <a:endCxn id="223" idx="1"/>
          </p:cNvCxnSpPr>
          <p:nvPr/>
        </p:nvCxnSpPr>
        <p:spPr>
          <a:xfrm flipH="1" rot="10800000">
            <a:off x="6326825" y="2151700"/>
            <a:ext cx="554400" cy="47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g35d994b8534_0_129"/>
          <p:cNvCxnSpPr>
            <a:stCxn id="221" idx="3"/>
            <a:endCxn id="224" idx="1"/>
          </p:cNvCxnSpPr>
          <p:nvPr/>
        </p:nvCxnSpPr>
        <p:spPr>
          <a:xfrm>
            <a:off x="6326825" y="2624200"/>
            <a:ext cx="554400" cy="111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g35d994b8534_0_129"/>
          <p:cNvSpPr/>
          <p:nvPr/>
        </p:nvSpPr>
        <p:spPr>
          <a:xfrm rot="-5400000">
            <a:off x="4230425" y="1605975"/>
            <a:ext cx="96600" cy="45054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5d994b8534_0_129"/>
          <p:cNvSpPr txBox="1"/>
          <p:nvPr/>
        </p:nvSpPr>
        <p:spPr>
          <a:xfrm>
            <a:off x="2026025" y="3961300"/>
            <a:ext cx="45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2"/>
                </a:solidFill>
              </a:rPr>
              <a:t>q </a:t>
            </a:r>
            <a:r>
              <a:rPr lang="es" sz="1800">
                <a:solidFill>
                  <a:schemeClr val="dk2"/>
                </a:solidFill>
              </a:rPr>
              <a:t>= 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6" name="Google Shape;236;g35d994b8534_0_129"/>
          <p:cNvSpPr txBox="1"/>
          <p:nvPr/>
        </p:nvSpPr>
        <p:spPr>
          <a:xfrm>
            <a:off x="2026025" y="989500"/>
            <a:ext cx="4747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800">
                <a:solidFill>
                  <a:schemeClr val="dk2"/>
                </a:solidFill>
              </a:rPr>
              <a:t>(a, b); </a:t>
            </a:r>
            <a:r>
              <a:rPr lang="es" sz="1800">
                <a:solidFill>
                  <a:schemeClr val="dk2"/>
                </a:solidFill>
              </a:rPr>
              <a:t>a=tamaño entrada, b=núm. neuronas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d994b8534_0_1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Una red neuronal es un conjunto de </a:t>
            </a:r>
            <a:r>
              <a:rPr i="1" lang="es"/>
              <a:t>q </a:t>
            </a:r>
            <a:r>
              <a:rPr lang="es"/>
              <a:t>capas apiladas</a:t>
            </a:r>
            <a:endParaRPr/>
          </a:p>
        </p:txBody>
      </p:sp>
      <p:sp>
        <p:nvSpPr>
          <p:cNvPr id="242" name="Google Shape;242;g35d994b8534_0_17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3" name="Google Shape;243;g35d994b8534_0_177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El perceptrón multicapa</a:t>
            </a:r>
            <a:endParaRPr/>
          </a:p>
        </p:txBody>
      </p:sp>
      <p:pic>
        <p:nvPicPr>
          <p:cNvPr id="244" name="Google Shape;244;g35d994b8534_0_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198" y="1086775"/>
            <a:ext cx="5971625" cy="32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5d994b8534_0_208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50" name="Google Shape;250;g35d994b8534_0_20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251" name="Google Shape;251;g35d994b8534_0_20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2" name="Google Shape;252;g35d994b8534_0_208"/>
          <p:cNvSpPr txBox="1"/>
          <p:nvPr>
            <p:ph idx="2" type="title"/>
          </p:nvPr>
        </p:nvSpPr>
        <p:spPr>
          <a:xfrm>
            <a:off x="4729800" y="2150850"/>
            <a:ext cx="41025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Funcionamiento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d994b8534_0_5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Esquema general</a:t>
            </a:r>
            <a:endParaRPr/>
          </a:p>
        </p:txBody>
      </p:sp>
      <p:sp>
        <p:nvSpPr>
          <p:cNvPr id="258" name="Google Shape;258;g35d994b8534_0_52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59" name="Google Shape;259;g35d994b8534_0_52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260" name="Google Shape;260;g35d994b8534_0_521"/>
          <p:cNvSpPr/>
          <p:nvPr/>
        </p:nvSpPr>
        <p:spPr>
          <a:xfrm>
            <a:off x="1602300" y="2088150"/>
            <a:ext cx="494700" cy="5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</a:t>
            </a:r>
            <a:endParaRPr/>
          </a:p>
        </p:txBody>
      </p:sp>
      <p:sp>
        <p:nvSpPr>
          <p:cNvPr id="261" name="Google Shape;261;g35d994b8534_0_521"/>
          <p:cNvSpPr/>
          <p:nvPr/>
        </p:nvSpPr>
        <p:spPr>
          <a:xfrm>
            <a:off x="3304525" y="1885950"/>
            <a:ext cx="13782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sp>
        <p:nvSpPr>
          <p:cNvPr id="262" name="Google Shape;262;g35d994b8534_0_521"/>
          <p:cNvSpPr/>
          <p:nvPr/>
        </p:nvSpPr>
        <p:spPr>
          <a:xfrm>
            <a:off x="5842375" y="2039550"/>
            <a:ext cx="548700" cy="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Ŷ</a:t>
            </a:r>
            <a:endParaRPr/>
          </a:p>
        </p:txBody>
      </p:sp>
      <p:sp>
        <p:nvSpPr>
          <p:cNvPr id="263" name="Google Shape;263;g35d994b8534_0_521"/>
          <p:cNvSpPr/>
          <p:nvPr/>
        </p:nvSpPr>
        <p:spPr>
          <a:xfrm>
            <a:off x="6831350" y="2039550"/>
            <a:ext cx="548700" cy="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</p:txBody>
      </p:sp>
      <p:sp>
        <p:nvSpPr>
          <p:cNvPr id="264" name="Google Shape;264;g35d994b8534_0_521"/>
          <p:cNvSpPr/>
          <p:nvPr/>
        </p:nvSpPr>
        <p:spPr>
          <a:xfrm>
            <a:off x="5842375" y="3187950"/>
            <a:ext cx="1537800" cy="4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Error</a:t>
            </a:r>
            <a:endParaRPr/>
          </a:p>
        </p:txBody>
      </p:sp>
      <p:cxnSp>
        <p:nvCxnSpPr>
          <p:cNvPr id="265" name="Google Shape;265;g35d994b8534_0_521"/>
          <p:cNvCxnSpPr>
            <a:stCxn id="260" idx="3"/>
            <a:endCxn id="261" idx="1"/>
          </p:cNvCxnSpPr>
          <p:nvPr/>
        </p:nvCxnSpPr>
        <p:spPr>
          <a:xfrm>
            <a:off x="2097000" y="2350950"/>
            <a:ext cx="1207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g35d994b8534_0_521"/>
          <p:cNvCxnSpPr>
            <a:stCxn id="261" idx="3"/>
            <a:endCxn id="262" idx="1"/>
          </p:cNvCxnSpPr>
          <p:nvPr/>
        </p:nvCxnSpPr>
        <p:spPr>
          <a:xfrm>
            <a:off x="4682725" y="2350950"/>
            <a:ext cx="115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7" name="Google Shape;267;g35d994b8534_0_521"/>
          <p:cNvCxnSpPr>
            <a:endCxn id="264" idx="0"/>
          </p:cNvCxnSpPr>
          <p:nvPr/>
        </p:nvCxnSpPr>
        <p:spPr>
          <a:xfrm>
            <a:off x="6116575" y="2662350"/>
            <a:ext cx="494700" cy="52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g35d994b8534_0_521"/>
          <p:cNvCxnSpPr>
            <a:stCxn id="263" idx="2"/>
            <a:endCxn id="264" idx="0"/>
          </p:cNvCxnSpPr>
          <p:nvPr/>
        </p:nvCxnSpPr>
        <p:spPr>
          <a:xfrm flipH="1">
            <a:off x="6611300" y="2662350"/>
            <a:ext cx="494400" cy="52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g35d994b8534_0_521"/>
          <p:cNvCxnSpPr>
            <a:stCxn id="264" idx="2"/>
            <a:endCxn id="261" idx="2"/>
          </p:cNvCxnSpPr>
          <p:nvPr/>
        </p:nvCxnSpPr>
        <p:spPr>
          <a:xfrm flipH="1" rot="5400000">
            <a:off x="4908775" y="1900950"/>
            <a:ext cx="787500" cy="2617500"/>
          </a:xfrm>
          <a:prstGeom prst="bentConnector3">
            <a:avLst>
              <a:gd fmla="val -30238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0" name="Google Shape;270;g35d994b8534_0_521"/>
          <p:cNvSpPr txBox="1"/>
          <p:nvPr/>
        </p:nvSpPr>
        <p:spPr>
          <a:xfrm>
            <a:off x="3202525" y="1454850"/>
            <a:ext cx="158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Entrenamiento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1" name="Google Shape;271;g35d994b8534_0_521"/>
          <p:cNvSpPr txBox="1"/>
          <p:nvPr/>
        </p:nvSpPr>
        <p:spPr>
          <a:xfrm>
            <a:off x="4072325" y="3350650"/>
            <a:ext cx="115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Minimizar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2" name="Google Shape;272;g35d994b8534_0_521"/>
          <p:cNvSpPr txBox="1"/>
          <p:nvPr/>
        </p:nvSpPr>
        <p:spPr>
          <a:xfrm flipH="1">
            <a:off x="712225" y="1070811"/>
            <a:ext cx="57759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Durante </a:t>
            </a:r>
            <a:r>
              <a:rPr i="1" lang="es" sz="1800">
                <a:solidFill>
                  <a:schemeClr val="dk2"/>
                </a:solidFill>
              </a:rPr>
              <a:t>n </a:t>
            </a:r>
            <a:r>
              <a:rPr lang="es" sz="1800">
                <a:solidFill>
                  <a:schemeClr val="dk2"/>
                </a:solidFill>
              </a:rPr>
              <a:t>épocas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3" name="Google Shape;273;g35d994b8534_0_521"/>
          <p:cNvSpPr txBox="1"/>
          <p:nvPr/>
        </p:nvSpPr>
        <p:spPr>
          <a:xfrm flipH="1">
            <a:off x="3921200" y="3895086"/>
            <a:ext cx="5775900" cy="5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Cada </a:t>
            </a:r>
            <a:r>
              <a:rPr i="1" lang="es" sz="1800">
                <a:solidFill>
                  <a:schemeClr val="dk2"/>
                </a:solidFill>
              </a:rPr>
              <a:t>i </a:t>
            </a:r>
            <a:r>
              <a:rPr lang="es" sz="1800">
                <a:solidFill>
                  <a:schemeClr val="dk2"/>
                </a:solidFill>
              </a:rPr>
              <a:t>iteraciones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d994b8534_0_5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Esquema general</a:t>
            </a:r>
            <a:endParaRPr/>
          </a:p>
        </p:txBody>
      </p:sp>
      <p:sp>
        <p:nvSpPr>
          <p:cNvPr id="279" name="Google Shape;279;g35d994b8534_0_54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0" name="Google Shape;280;g35d994b8534_0_54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281" name="Google Shape;281;g35d994b8534_0_540"/>
          <p:cNvSpPr/>
          <p:nvPr/>
        </p:nvSpPr>
        <p:spPr>
          <a:xfrm>
            <a:off x="1602300" y="2088150"/>
            <a:ext cx="494700" cy="5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</a:t>
            </a:r>
            <a:endParaRPr/>
          </a:p>
        </p:txBody>
      </p:sp>
      <p:sp>
        <p:nvSpPr>
          <p:cNvPr id="282" name="Google Shape;282;g35d994b8534_0_540"/>
          <p:cNvSpPr/>
          <p:nvPr/>
        </p:nvSpPr>
        <p:spPr>
          <a:xfrm>
            <a:off x="3304525" y="1885950"/>
            <a:ext cx="13782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sp>
        <p:nvSpPr>
          <p:cNvPr id="283" name="Google Shape;283;g35d994b8534_0_540"/>
          <p:cNvSpPr/>
          <p:nvPr/>
        </p:nvSpPr>
        <p:spPr>
          <a:xfrm>
            <a:off x="5842375" y="2039550"/>
            <a:ext cx="548700" cy="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Ŷ</a:t>
            </a:r>
            <a:endParaRPr/>
          </a:p>
        </p:txBody>
      </p:sp>
      <p:sp>
        <p:nvSpPr>
          <p:cNvPr id="284" name="Google Shape;284;g35d994b8534_0_540"/>
          <p:cNvSpPr/>
          <p:nvPr/>
        </p:nvSpPr>
        <p:spPr>
          <a:xfrm>
            <a:off x="6831350" y="2039550"/>
            <a:ext cx="548700" cy="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</p:txBody>
      </p:sp>
      <p:sp>
        <p:nvSpPr>
          <p:cNvPr id="285" name="Google Shape;285;g35d994b8534_0_540"/>
          <p:cNvSpPr/>
          <p:nvPr/>
        </p:nvSpPr>
        <p:spPr>
          <a:xfrm>
            <a:off x="5842375" y="3187950"/>
            <a:ext cx="1537800" cy="4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Error</a:t>
            </a:r>
            <a:endParaRPr/>
          </a:p>
        </p:txBody>
      </p:sp>
      <p:cxnSp>
        <p:nvCxnSpPr>
          <p:cNvPr id="286" name="Google Shape;286;g35d994b8534_0_540"/>
          <p:cNvCxnSpPr>
            <a:stCxn id="281" idx="3"/>
            <a:endCxn id="282" idx="1"/>
          </p:cNvCxnSpPr>
          <p:nvPr/>
        </p:nvCxnSpPr>
        <p:spPr>
          <a:xfrm>
            <a:off x="2097000" y="2350950"/>
            <a:ext cx="1207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g35d994b8534_0_540"/>
          <p:cNvCxnSpPr>
            <a:stCxn id="282" idx="3"/>
            <a:endCxn id="283" idx="1"/>
          </p:cNvCxnSpPr>
          <p:nvPr/>
        </p:nvCxnSpPr>
        <p:spPr>
          <a:xfrm>
            <a:off x="4682725" y="2350950"/>
            <a:ext cx="115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g35d994b8534_0_540"/>
          <p:cNvCxnSpPr>
            <a:endCxn id="285" idx="0"/>
          </p:cNvCxnSpPr>
          <p:nvPr/>
        </p:nvCxnSpPr>
        <p:spPr>
          <a:xfrm>
            <a:off x="6116575" y="2662350"/>
            <a:ext cx="494700" cy="52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g35d994b8534_0_540"/>
          <p:cNvCxnSpPr>
            <a:stCxn id="284" idx="2"/>
            <a:endCxn id="285" idx="0"/>
          </p:cNvCxnSpPr>
          <p:nvPr/>
        </p:nvCxnSpPr>
        <p:spPr>
          <a:xfrm flipH="1">
            <a:off x="6611300" y="2662350"/>
            <a:ext cx="494400" cy="52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g35d994b8534_0_540"/>
          <p:cNvCxnSpPr>
            <a:stCxn id="285" idx="2"/>
            <a:endCxn id="282" idx="2"/>
          </p:cNvCxnSpPr>
          <p:nvPr/>
        </p:nvCxnSpPr>
        <p:spPr>
          <a:xfrm flipH="1" rot="5400000">
            <a:off x="4908775" y="1900950"/>
            <a:ext cx="787500" cy="2617500"/>
          </a:xfrm>
          <a:prstGeom prst="bentConnector3">
            <a:avLst>
              <a:gd fmla="val -30238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91" name="Google Shape;291;g35d994b8534_0_540"/>
          <p:cNvSpPr txBox="1"/>
          <p:nvPr/>
        </p:nvSpPr>
        <p:spPr>
          <a:xfrm>
            <a:off x="3202525" y="1454850"/>
            <a:ext cx="158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Entrenamiento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92" name="Google Shape;292;g35d994b8534_0_540"/>
          <p:cNvSpPr txBox="1"/>
          <p:nvPr/>
        </p:nvSpPr>
        <p:spPr>
          <a:xfrm>
            <a:off x="4072325" y="3350650"/>
            <a:ext cx="115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Minimizar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93" name="Google Shape;293;g35d994b8534_0_540"/>
          <p:cNvSpPr/>
          <p:nvPr/>
        </p:nvSpPr>
        <p:spPr>
          <a:xfrm>
            <a:off x="3274650" y="982300"/>
            <a:ext cx="3336600" cy="5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FORWARD</a:t>
            </a:r>
            <a:endParaRPr sz="1800"/>
          </a:p>
        </p:txBody>
      </p:sp>
      <p:sp>
        <p:nvSpPr>
          <p:cNvPr id="294" name="Google Shape;294;g35d994b8534_0_540"/>
          <p:cNvSpPr/>
          <p:nvPr/>
        </p:nvSpPr>
        <p:spPr>
          <a:xfrm flipH="1">
            <a:off x="3304675" y="4033925"/>
            <a:ext cx="3306600" cy="52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BACKWARD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d994b8534_0_2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Conceptos clave</a:t>
            </a:r>
            <a:endParaRPr/>
          </a:p>
        </p:txBody>
      </p:sp>
      <p:sp>
        <p:nvSpPr>
          <p:cNvPr id="300" name="Google Shape;300;g35d994b8534_0_22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1" name="Google Shape;301;g35d994b8534_0_223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302" name="Google Shape;302;g35d994b8534_0_223"/>
          <p:cNvSpPr/>
          <p:nvPr/>
        </p:nvSpPr>
        <p:spPr>
          <a:xfrm>
            <a:off x="1581400" y="1477125"/>
            <a:ext cx="28575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Forward</a:t>
            </a:r>
            <a:endParaRPr sz="2000"/>
          </a:p>
        </p:txBody>
      </p:sp>
      <p:sp>
        <p:nvSpPr>
          <p:cNvPr id="303" name="Google Shape;303;g35d994b8534_0_223"/>
          <p:cNvSpPr/>
          <p:nvPr/>
        </p:nvSpPr>
        <p:spPr>
          <a:xfrm>
            <a:off x="4705100" y="1477125"/>
            <a:ext cx="28575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Backward</a:t>
            </a:r>
            <a:endParaRPr sz="2000"/>
          </a:p>
        </p:txBody>
      </p:sp>
      <p:sp>
        <p:nvSpPr>
          <p:cNvPr id="304" name="Google Shape;304;g35d994b8534_0_223"/>
          <p:cNvSpPr/>
          <p:nvPr/>
        </p:nvSpPr>
        <p:spPr>
          <a:xfrm>
            <a:off x="1581400" y="2736375"/>
            <a:ext cx="1801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Backpropagation</a:t>
            </a:r>
            <a:endParaRPr i="1"/>
          </a:p>
        </p:txBody>
      </p:sp>
      <p:sp>
        <p:nvSpPr>
          <p:cNvPr id="305" name="Google Shape;305;g35d994b8534_0_223"/>
          <p:cNvSpPr/>
          <p:nvPr/>
        </p:nvSpPr>
        <p:spPr>
          <a:xfrm>
            <a:off x="3671100" y="2736375"/>
            <a:ext cx="1801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Optimizadores</a:t>
            </a:r>
            <a:endParaRPr/>
          </a:p>
        </p:txBody>
      </p:sp>
      <p:sp>
        <p:nvSpPr>
          <p:cNvPr id="306" name="Google Shape;306;g35d994b8534_0_223"/>
          <p:cNvSpPr/>
          <p:nvPr/>
        </p:nvSpPr>
        <p:spPr>
          <a:xfrm>
            <a:off x="5760800" y="2736375"/>
            <a:ext cx="1801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Pérdida (</a:t>
            </a:r>
            <a:r>
              <a:rPr i="1" lang="es"/>
              <a:t>loss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d994b8534_0_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Conceptos clave</a:t>
            </a:r>
            <a:endParaRPr/>
          </a:p>
        </p:txBody>
      </p:sp>
      <p:sp>
        <p:nvSpPr>
          <p:cNvPr id="312" name="Google Shape;312;g35d994b8534_0_24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3" name="Google Shape;313;g35d994b8534_0_244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314" name="Google Shape;314;g35d994b8534_0_244"/>
          <p:cNvSpPr/>
          <p:nvPr/>
        </p:nvSpPr>
        <p:spPr>
          <a:xfrm>
            <a:off x="1581400" y="1477125"/>
            <a:ext cx="2857500" cy="93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Forward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15" name="Google Shape;315;g35d994b8534_0_244"/>
          <p:cNvSpPr/>
          <p:nvPr/>
        </p:nvSpPr>
        <p:spPr>
          <a:xfrm>
            <a:off x="4705100" y="1477125"/>
            <a:ext cx="28575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Backward</a:t>
            </a:r>
            <a:endParaRPr sz="2000"/>
          </a:p>
        </p:txBody>
      </p:sp>
      <p:sp>
        <p:nvSpPr>
          <p:cNvPr id="316" name="Google Shape;316;g35d994b8534_0_244"/>
          <p:cNvSpPr/>
          <p:nvPr/>
        </p:nvSpPr>
        <p:spPr>
          <a:xfrm>
            <a:off x="1581400" y="2736375"/>
            <a:ext cx="1801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Backpropagation</a:t>
            </a:r>
            <a:endParaRPr i="1"/>
          </a:p>
        </p:txBody>
      </p:sp>
      <p:sp>
        <p:nvSpPr>
          <p:cNvPr id="317" name="Google Shape;317;g35d994b8534_0_244"/>
          <p:cNvSpPr/>
          <p:nvPr/>
        </p:nvSpPr>
        <p:spPr>
          <a:xfrm>
            <a:off x="3671100" y="2736375"/>
            <a:ext cx="1801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Optimizadores</a:t>
            </a:r>
            <a:endParaRPr/>
          </a:p>
        </p:txBody>
      </p:sp>
      <p:sp>
        <p:nvSpPr>
          <p:cNvPr id="318" name="Google Shape;318;g35d994b8534_0_244"/>
          <p:cNvSpPr/>
          <p:nvPr/>
        </p:nvSpPr>
        <p:spPr>
          <a:xfrm>
            <a:off x="5760800" y="2736375"/>
            <a:ext cx="1801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Pérdida (</a:t>
            </a:r>
            <a:r>
              <a:rPr i="1" lang="es"/>
              <a:t>loss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d994b8534_0_2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Paso hacia adelante (</a:t>
            </a:r>
            <a:r>
              <a:rPr i="1" lang="es"/>
              <a:t>Forward</a:t>
            </a:r>
            <a:r>
              <a:rPr lang="es"/>
              <a:t>)</a:t>
            </a:r>
            <a:endParaRPr/>
          </a:p>
        </p:txBody>
      </p:sp>
      <p:sp>
        <p:nvSpPr>
          <p:cNvPr id="324" name="Google Shape;324;g35d994b8534_0_25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5" name="Google Shape;325;g35d994b8534_0_25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326" name="Google Shape;326;g35d994b8534_0_255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Obtener la salida del modelo tras procesar los datos de entrada. (¡</a:t>
            </a:r>
            <a:r>
              <a:rPr lang="es" sz="1800">
                <a:solidFill>
                  <a:schemeClr val="dk2"/>
                </a:solidFill>
              </a:rPr>
              <a:t>Fácil</a:t>
            </a:r>
            <a:r>
              <a:rPr lang="es" sz="1800">
                <a:solidFill>
                  <a:schemeClr val="dk2"/>
                </a:solidFill>
              </a:rPr>
              <a:t>!)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27" name="Google Shape;327;g35d994b8534_0_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75" y="1869025"/>
            <a:ext cx="3761425" cy="20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35d994b8534_0_255"/>
          <p:cNvSpPr txBox="1"/>
          <p:nvPr/>
        </p:nvSpPr>
        <p:spPr>
          <a:xfrm>
            <a:off x="4104325" y="2155875"/>
            <a:ext cx="508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entrada = X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Para desde i=1 hasta q-1: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entrada = procesar_capa(q, entrada)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devolver entrada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5d994b8534_0_2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Paso hacia adelante (</a:t>
            </a:r>
            <a:r>
              <a:rPr i="1" lang="es"/>
              <a:t>Forward</a:t>
            </a:r>
            <a:r>
              <a:rPr lang="es"/>
              <a:t>)</a:t>
            </a:r>
            <a:endParaRPr/>
          </a:p>
        </p:txBody>
      </p:sp>
      <p:sp>
        <p:nvSpPr>
          <p:cNvPr id="334" name="Google Shape;334;g35d994b8534_0_29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5" name="Google Shape;335;g35d994b8534_0_29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336" name="Google Shape;336;g35d994b8534_0_298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Obtener la salida del modelo tras procesar los datos de entrada. (¡Fácil!)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7" name="Google Shape;337;g35d994b8534_0_2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75" y="1869025"/>
            <a:ext cx="3761425" cy="20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g35d994b8534_0_298"/>
          <p:cNvSpPr txBox="1"/>
          <p:nvPr/>
        </p:nvSpPr>
        <p:spPr>
          <a:xfrm>
            <a:off x="4104325" y="2155875"/>
            <a:ext cx="508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entrada</a:t>
            </a: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= X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Para desde i=1 hasta q-1: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entrada = procesar_capa(q, entrada)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devolver entrada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9" name="Google Shape;339;g35d994b8534_0_298"/>
          <p:cNvSpPr txBox="1"/>
          <p:nvPr/>
        </p:nvSpPr>
        <p:spPr>
          <a:xfrm>
            <a:off x="4187300" y="3666975"/>
            <a:ext cx="47727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¿Cómo se implementaría eficientemente la función </a:t>
            </a: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procesar_capa</a:t>
            </a:r>
            <a:r>
              <a:rPr lang="es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d994b8534_0_3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Paso hacia adelante (</a:t>
            </a:r>
            <a:r>
              <a:rPr i="1" lang="es"/>
              <a:t>Forward</a:t>
            </a:r>
            <a:r>
              <a:rPr lang="es"/>
              <a:t>)</a:t>
            </a:r>
            <a:endParaRPr/>
          </a:p>
        </p:txBody>
      </p:sp>
      <p:sp>
        <p:nvSpPr>
          <p:cNvPr id="345" name="Google Shape;345;g35d994b8534_0_30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6" name="Google Shape;346;g35d994b8534_0_30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347" name="Google Shape;347;g35d994b8534_0_308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Obtener la salida del modelo tras procesar los datos de entrada. (¡Fácil!)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48" name="Google Shape;348;g35d994b8534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75" y="1869025"/>
            <a:ext cx="3761425" cy="205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5d994b8534_0_308"/>
          <p:cNvSpPr txBox="1"/>
          <p:nvPr/>
        </p:nvSpPr>
        <p:spPr>
          <a:xfrm>
            <a:off x="4104325" y="2155875"/>
            <a:ext cx="508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entrada = X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Para desde i=1 hasta q-1: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entrada = procesar_capa(q, entrada)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devolver entrada</a:t>
            </a:r>
            <a:endParaRPr sz="18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g35d994b8534_0_308"/>
          <p:cNvSpPr txBox="1"/>
          <p:nvPr/>
        </p:nvSpPr>
        <p:spPr>
          <a:xfrm>
            <a:off x="4187300" y="3666975"/>
            <a:ext cx="4772700" cy="738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¿Cómo se implementaría eficientemente la función </a:t>
            </a:r>
            <a:r>
              <a:rPr lang="es" sz="18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procesar_capa</a:t>
            </a:r>
            <a:r>
              <a:rPr lang="es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1" name="Google Shape;351;g35d994b8534_0_308"/>
          <p:cNvSpPr txBox="1"/>
          <p:nvPr/>
        </p:nvSpPr>
        <p:spPr>
          <a:xfrm>
            <a:off x="1329775" y="4083475"/>
            <a:ext cx="55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0000"/>
                </a:solidFill>
              </a:rPr>
              <a:t>multiplicación de matrices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d994b8534_0_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Expectativas</a:t>
            </a:r>
            <a:endParaRPr/>
          </a:p>
        </p:txBody>
      </p:sp>
      <p:sp>
        <p:nvSpPr>
          <p:cNvPr id="79" name="Google Shape;79;g35d994b8534_0_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g35d994b8534_0_7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1" name="Google Shape;81;g35d994b8534_0_7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Tras esta sesión, sabremos: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Qué es un perceptrón multicapa (MLP).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Cómo procesa una ANN sus entradas.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Cómo se optimizan los parámetros de una ANN.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Cómo evaluar el rendimiento de una ANN.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¿Por qué es esto posible?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i="1" lang="es" sz="1800">
                <a:solidFill>
                  <a:schemeClr val="dk2"/>
                </a:solidFill>
              </a:rPr>
              <a:t>Teorema de la aproximación universal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Cómo implementar todo lo anterior usando </a:t>
            </a:r>
            <a:r>
              <a:rPr i="1" lang="es" sz="1800">
                <a:solidFill>
                  <a:schemeClr val="dk2"/>
                </a:solidFill>
              </a:rPr>
              <a:t>Pytorch </a:t>
            </a:r>
            <a:r>
              <a:rPr lang="es" sz="1800">
                <a:solidFill>
                  <a:schemeClr val="dk2"/>
                </a:solidFill>
              </a:rPr>
              <a:t>y </a:t>
            </a:r>
            <a:r>
              <a:rPr i="1" lang="es" sz="1800">
                <a:solidFill>
                  <a:schemeClr val="dk2"/>
                </a:solidFill>
              </a:rPr>
              <a:t>Pytorch Lightning</a:t>
            </a:r>
            <a:r>
              <a:rPr lang="es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d994b8534_0_3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Paso hacia adelante (</a:t>
            </a:r>
            <a:r>
              <a:rPr i="1" lang="es"/>
              <a:t>Forward</a:t>
            </a:r>
            <a:r>
              <a:rPr lang="es"/>
              <a:t>)</a:t>
            </a:r>
            <a:endParaRPr/>
          </a:p>
        </p:txBody>
      </p:sp>
      <p:sp>
        <p:nvSpPr>
          <p:cNvPr id="357" name="Google Shape;357;g35d994b8534_0_31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58" name="Google Shape;358;g35d994b8534_0_319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359" name="Google Shape;359;g35d994b8534_0_319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Una capa lineal se puede expresar como una matriz de pesos.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0" name="Google Shape;360;g35d994b8534_0_319" title="Diagrama sin título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13" y="1537488"/>
            <a:ext cx="6581775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d994b8534_0_4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Paso hacia adelante (</a:t>
            </a:r>
            <a:r>
              <a:rPr i="1" lang="es"/>
              <a:t>Forward</a:t>
            </a:r>
            <a:r>
              <a:rPr lang="es"/>
              <a:t>)</a:t>
            </a:r>
            <a:endParaRPr/>
          </a:p>
        </p:txBody>
      </p:sp>
      <p:sp>
        <p:nvSpPr>
          <p:cNvPr id="366" name="Google Shape;366;g35d994b8534_0_42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7" name="Google Shape;367;g35d994b8534_0_42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368" name="Google Shape;368;g35d994b8534_0_425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Una capa lineal se puede expresar como una matriz de pesos.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9" name="Google Shape;369;g35d994b8534_0_425" title="Diagrama sin título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13" y="1537488"/>
            <a:ext cx="658177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5d994b8534_0_425"/>
          <p:cNvSpPr/>
          <p:nvPr/>
        </p:nvSpPr>
        <p:spPr>
          <a:xfrm>
            <a:off x="5427150" y="1661875"/>
            <a:ext cx="930000" cy="34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</a:t>
            </a:r>
            <a:endParaRPr/>
          </a:p>
        </p:txBody>
      </p:sp>
      <p:sp>
        <p:nvSpPr>
          <p:cNvPr id="371" name="Google Shape;371;g35d994b8534_0_425"/>
          <p:cNvSpPr/>
          <p:nvPr/>
        </p:nvSpPr>
        <p:spPr>
          <a:xfrm>
            <a:off x="6955025" y="1103313"/>
            <a:ext cx="930000" cy="34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</a:t>
            </a:r>
            <a:endParaRPr/>
          </a:p>
        </p:txBody>
      </p:sp>
      <p:sp>
        <p:nvSpPr>
          <p:cNvPr id="372" name="Google Shape;372;g35d994b8534_0_425"/>
          <p:cNvSpPr/>
          <p:nvPr/>
        </p:nvSpPr>
        <p:spPr>
          <a:xfrm>
            <a:off x="4804625" y="2850725"/>
            <a:ext cx="930000" cy="348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</p:txBody>
      </p:sp>
      <p:pic>
        <p:nvPicPr>
          <p:cNvPr id="373" name="Google Shape;373;g35d994b8534_0_4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07" y="1576795"/>
            <a:ext cx="2756193" cy="5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d994b8534_0_4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Paso hacia adelante (</a:t>
            </a:r>
            <a:r>
              <a:rPr i="1" lang="es"/>
              <a:t>Forward</a:t>
            </a:r>
            <a:r>
              <a:rPr lang="es"/>
              <a:t>)</a:t>
            </a:r>
            <a:endParaRPr/>
          </a:p>
        </p:txBody>
      </p:sp>
      <p:sp>
        <p:nvSpPr>
          <p:cNvPr id="379" name="Google Shape;379;g35d994b8534_0_41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0" name="Google Shape;380;g35d994b8534_0_41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381" name="Google Shape;381;g35d994b8534_0_415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Una capa lineal se puede expresar como una matriz de pesos.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2" name="Google Shape;382;g35d994b8534_0_415" title="Diagrama sin título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13" y="1537488"/>
            <a:ext cx="658177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35d994b8534_0_415"/>
          <p:cNvSpPr/>
          <p:nvPr/>
        </p:nvSpPr>
        <p:spPr>
          <a:xfrm>
            <a:off x="7141650" y="2772788"/>
            <a:ext cx="484500" cy="415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35d994b8534_0_415"/>
          <p:cNvSpPr txBox="1"/>
          <p:nvPr/>
        </p:nvSpPr>
        <p:spPr>
          <a:xfrm>
            <a:off x="7691400" y="2749688"/>
            <a:ext cx="122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¿por qué?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d994b8534_0_4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Paso hacia adelante (</a:t>
            </a:r>
            <a:r>
              <a:rPr i="1" lang="es"/>
              <a:t>Forward</a:t>
            </a:r>
            <a:r>
              <a:rPr lang="es"/>
              <a:t>)</a:t>
            </a:r>
            <a:endParaRPr/>
          </a:p>
        </p:txBody>
      </p:sp>
      <p:sp>
        <p:nvSpPr>
          <p:cNvPr id="390" name="Google Shape;390;g35d994b8534_0_45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1" name="Google Shape;391;g35d994b8534_0_45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392" name="Google Shape;392;g35d994b8534_0_455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La expresión matricial de una red permite procesar varias instancias en paralelo. Solamente es necesario añadir columnas a la matriz X con las características de las nuevas instancias.</a:t>
            </a:r>
            <a:endParaRPr sz="1800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A esto se le denomina </a:t>
            </a:r>
            <a:r>
              <a:rPr i="1" lang="es" sz="1800">
                <a:solidFill>
                  <a:schemeClr val="dk2"/>
                </a:solidFill>
              </a:rPr>
              <a:t>mini-batching</a:t>
            </a:r>
            <a:r>
              <a:rPr lang="es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s" sz="1800">
                <a:solidFill>
                  <a:schemeClr val="dk2"/>
                </a:solidFill>
              </a:rPr>
              <a:t>La mayoría de modelos actuales emplean lotes en su etapa de entrenamiento.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i="1" lang="es" sz="1800">
                <a:solidFill>
                  <a:schemeClr val="dk2"/>
                </a:solidFill>
              </a:rPr>
              <a:t>Optimizar </a:t>
            </a:r>
            <a:r>
              <a:rPr lang="es" sz="1800">
                <a:solidFill>
                  <a:schemeClr val="dk2"/>
                </a:solidFill>
              </a:rPr>
              <a:t>el modelo para cada instancia puede ser costoso.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s" sz="1800">
                <a:solidFill>
                  <a:schemeClr val="dk2"/>
                </a:solidFill>
              </a:rPr>
              <a:t>Al </a:t>
            </a:r>
            <a:r>
              <a:rPr i="1" lang="es" sz="1800">
                <a:solidFill>
                  <a:schemeClr val="dk2"/>
                </a:solidFill>
              </a:rPr>
              <a:t>optimizar </a:t>
            </a:r>
            <a:r>
              <a:rPr lang="es" sz="1800">
                <a:solidFill>
                  <a:schemeClr val="dk2"/>
                </a:solidFill>
              </a:rPr>
              <a:t>el modelo por lotes, se reducen los tiempos de entrenamiento.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s" sz="1800">
                <a:solidFill>
                  <a:schemeClr val="dk2"/>
                </a:solidFill>
              </a:rPr>
              <a:t>Sin embargo, esta </a:t>
            </a:r>
            <a:r>
              <a:rPr i="1" lang="es" sz="1800">
                <a:solidFill>
                  <a:schemeClr val="dk2"/>
                </a:solidFill>
              </a:rPr>
              <a:t>optimización </a:t>
            </a:r>
            <a:r>
              <a:rPr lang="es" sz="1800">
                <a:solidFill>
                  <a:schemeClr val="dk2"/>
                </a:solidFill>
              </a:rPr>
              <a:t>está más sujeta a ruido y puede ocasionar problemas en función del tamaño del lote.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d994b8534_0_2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Conceptos clave</a:t>
            </a:r>
            <a:endParaRPr/>
          </a:p>
        </p:txBody>
      </p:sp>
      <p:sp>
        <p:nvSpPr>
          <p:cNvPr id="398" name="Google Shape;398;g35d994b8534_0_27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9" name="Google Shape;399;g35d994b8534_0_277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400" name="Google Shape;400;g35d994b8534_0_277"/>
          <p:cNvSpPr/>
          <p:nvPr/>
        </p:nvSpPr>
        <p:spPr>
          <a:xfrm>
            <a:off x="1581400" y="1477125"/>
            <a:ext cx="28575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Forward</a:t>
            </a:r>
            <a:endParaRPr sz="2000"/>
          </a:p>
        </p:txBody>
      </p:sp>
      <p:sp>
        <p:nvSpPr>
          <p:cNvPr id="401" name="Google Shape;401;g35d994b8534_0_277"/>
          <p:cNvSpPr/>
          <p:nvPr/>
        </p:nvSpPr>
        <p:spPr>
          <a:xfrm>
            <a:off x="4705100" y="1477125"/>
            <a:ext cx="2857500" cy="93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1"/>
                </a:solidFill>
              </a:rPr>
              <a:t>Backward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02" name="Google Shape;402;g35d994b8534_0_277"/>
          <p:cNvSpPr/>
          <p:nvPr/>
        </p:nvSpPr>
        <p:spPr>
          <a:xfrm>
            <a:off x="1581400" y="2736375"/>
            <a:ext cx="1801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/>
              <a:t>Backpropagation</a:t>
            </a:r>
            <a:endParaRPr i="1"/>
          </a:p>
        </p:txBody>
      </p:sp>
      <p:sp>
        <p:nvSpPr>
          <p:cNvPr id="403" name="Google Shape;403;g35d994b8534_0_277"/>
          <p:cNvSpPr/>
          <p:nvPr/>
        </p:nvSpPr>
        <p:spPr>
          <a:xfrm>
            <a:off x="3671100" y="2736375"/>
            <a:ext cx="1801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Optimizadores</a:t>
            </a:r>
            <a:endParaRPr/>
          </a:p>
        </p:txBody>
      </p:sp>
      <p:sp>
        <p:nvSpPr>
          <p:cNvPr id="404" name="Google Shape;404;g35d994b8534_0_277"/>
          <p:cNvSpPr/>
          <p:nvPr/>
        </p:nvSpPr>
        <p:spPr>
          <a:xfrm>
            <a:off x="5760800" y="2736375"/>
            <a:ext cx="1801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Pérdida (</a:t>
            </a:r>
            <a:r>
              <a:rPr i="1" lang="es"/>
              <a:t>loss</a:t>
            </a:r>
            <a:r>
              <a:rPr lang="es"/>
              <a:t>)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d994b8534_0_2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Paso hacia atrás (</a:t>
            </a:r>
            <a:r>
              <a:rPr i="1" lang="es"/>
              <a:t>Backward</a:t>
            </a:r>
            <a:r>
              <a:rPr lang="es"/>
              <a:t>)</a:t>
            </a:r>
            <a:endParaRPr/>
          </a:p>
        </p:txBody>
      </p:sp>
      <p:sp>
        <p:nvSpPr>
          <p:cNvPr id="410" name="Google Shape;410;g35d994b8534_0_28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1" name="Google Shape;411;g35d994b8534_0_28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412" name="Google Shape;412;g35d994b8534_0_288"/>
          <p:cNvSpPr txBox="1"/>
          <p:nvPr/>
        </p:nvSpPr>
        <p:spPr>
          <a:xfrm>
            <a:off x="433500" y="1133425"/>
            <a:ext cx="8398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Tenemos nuestra salida, ahora tenemos que </a:t>
            </a:r>
            <a:r>
              <a:rPr b="1" lang="es" sz="1800">
                <a:solidFill>
                  <a:schemeClr val="dk2"/>
                </a:solidFill>
              </a:rPr>
              <a:t>comprobar cuánto nos hemos equivocado</a:t>
            </a:r>
            <a:r>
              <a:rPr lang="es" sz="1800">
                <a:solidFill>
                  <a:schemeClr val="dk2"/>
                </a:solidFill>
              </a:rPr>
              <a:t> y </a:t>
            </a:r>
            <a:r>
              <a:rPr b="1" lang="es" sz="1800">
                <a:solidFill>
                  <a:schemeClr val="dk2"/>
                </a:solidFill>
              </a:rPr>
              <a:t>corregir dicho error</a:t>
            </a:r>
            <a:r>
              <a:rPr lang="es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3" name="Google Shape;413;g35d994b8534_0_288"/>
          <p:cNvSpPr/>
          <p:nvPr/>
        </p:nvSpPr>
        <p:spPr>
          <a:xfrm>
            <a:off x="1602300" y="2392950"/>
            <a:ext cx="494700" cy="5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</a:t>
            </a:r>
            <a:endParaRPr/>
          </a:p>
        </p:txBody>
      </p:sp>
      <p:sp>
        <p:nvSpPr>
          <p:cNvPr id="414" name="Google Shape;414;g35d994b8534_0_288"/>
          <p:cNvSpPr/>
          <p:nvPr/>
        </p:nvSpPr>
        <p:spPr>
          <a:xfrm>
            <a:off x="3304525" y="2190750"/>
            <a:ext cx="13782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sp>
        <p:nvSpPr>
          <p:cNvPr id="415" name="Google Shape;415;g35d994b8534_0_288"/>
          <p:cNvSpPr/>
          <p:nvPr/>
        </p:nvSpPr>
        <p:spPr>
          <a:xfrm>
            <a:off x="5842375" y="2344350"/>
            <a:ext cx="548700" cy="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Ŷ</a:t>
            </a:r>
            <a:endParaRPr/>
          </a:p>
        </p:txBody>
      </p:sp>
      <p:sp>
        <p:nvSpPr>
          <p:cNvPr id="416" name="Google Shape;416;g35d994b8534_0_288"/>
          <p:cNvSpPr/>
          <p:nvPr/>
        </p:nvSpPr>
        <p:spPr>
          <a:xfrm>
            <a:off x="6831350" y="2344350"/>
            <a:ext cx="548700" cy="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</p:txBody>
      </p:sp>
      <p:sp>
        <p:nvSpPr>
          <p:cNvPr id="417" name="Google Shape;417;g35d994b8534_0_288"/>
          <p:cNvSpPr/>
          <p:nvPr/>
        </p:nvSpPr>
        <p:spPr>
          <a:xfrm>
            <a:off x="5842375" y="3492750"/>
            <a:ext cx="1537800" cy="4155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Error</a:t>
            </a:r>
            <a:endParaRPr/>
          </a:p>
        </p:txBody>
      </p:sp>
      <p:cxnSp>
        <p:nvCxnSpPr>
          <p:cNvPr id="418" name="Google Shape;418;g35d994b8534_0_288"/>
          <p:cNvCxnSpPr>
            <a:stCxn id="413" idx="3"/>
            <a:endCxn id="414" idx="1"/>
          </p:cNvCxnSpPr>
          <p:nvPr/>
        </p:nvCxnSpPr>
        <p:spPr>
          <a:xfrm>
            <a:off x="2097000" y="2655750"/>
            <a:ext cx="1207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g35d994b8534_0_288"/>
          <p:cNvCxnSpPr>
            <a:stCxn id="414" idx="3"/>
            <a:endCxn id="415" idx="1"/>
          </p:cNvCxnSpPr>
          <p:nvPr/>
        </p:nvCxnSpPr>
        <p:spPr>
          <a:xfrm>
            <a:off x="4682725" y="2655750"/>
            <a:ext cx="115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g35d994b8534_0_288"/>
          <p:cNvCxnSpPr>
            <a:endCxn id="417" idx="0"/>
          </p:cNvCxnSpPr>
          <p:nvPr/>
        </p:nvCxnSpPr>
        <p:spPr>
          <a:xfrm>
            <a:off x="6116575" y="2967150"/>
            <a:ext cx="494700" cy="52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g35d994b8534_0_288"/>
          <p:cNvCxnSpPr>
            <a:stCxn id="416" idx="2"/>
            <a:endCxn id="417" idx="0"/>
          </p:cNvCxnSpPr>
          <p:nvPr/>
        </p:nvCxnSpPr>
        <p:spPr>
          <a:xfrm flipH="1">
            <a:off x="6611300" y="2967150"/>
            <a:ext cx="494400" cy="52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g35d994b8534_0_288"/>
          <p:cNvCxnSpPr>
            <a:stCxn id="417" idx="2"/>
            <a:endCxn id="414" idx="2"/>
          </p:cNvCxnSpPr>
          <p:nvPr/>
        </p:nvCxnSpPr>
        <p:spPr>
          <a:xfrm flipH="1" rot="5400000">
            <a:off x="4908775" y="2205750"/>
            <a:ext cx="787500" cy="2617500"/>
          </a:xfrm>
          <a:prstGeom prst="bentConnector3">
            <a:avLst>
              <a:gd fmla="val -30238" name="adj1"/>
            </a:avLst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23" name="Google Shape;423;g35d994b8534_0_288"/>
          <p:cNvSpPr txBox="1"/>
          <p:nvPr/>
        </p:nvSpPr>
        <p:spPr>
          <a:xfrm>
            <a:off x="3202525" y="1759650"/>
            <a:ext cx="158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Entrenamiento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24" name="Google Shape;424;g35d994b8534_0_288"/>
          <p:cNvSpPr txBox="1"/>
          <p:nvPr/>
        </p:nvSpPr>
        <p:spPr>
          <a:xfrm>
            <a:off x="4072325" y="3655450"/>
            <a:ext cx="115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</a:rPr>
              <a:t>Minimizar</a:t>
            </a:r>
            <a:endParaRPr b="1"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d994b8534_0_5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Paso hacia atrás (</a:t>
            </a:r>
            <a:r>
              <a:rPr i="1" lang="es"/>
              <a:t>Backward</a:t>
            </a:r>
            <a:r>
              <a:rPr lang="es"/>
              <a:t>)</a:t>
            </a:r>
            <a:endParaRPr/>
          </a:p>
        </p:txBody>
      </p:sp>
      <p:sp>
        <p:nvSpPr>
          <p:cNvPr id="430" name="Google Shape;430;g35d994b8534_0_56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31" name="Google Shape;431;g35d994b8534_0_56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432" name="Google Shape;432;g35d994b8534_0_560"/>
          <p:cNvSpPr txBox="1"/>
          <p:nvPr/>
        </p:nvSpPr>
        <p:spPr>
          <a:xfrm>
            <a:off x="433500" y="1133425"/>
            <a:ext cx="8398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Tenemos nuestra salida, ahora tenemos que </a:t>
            </a:r>
            <a:r>
              <a:rPr b="1" lang="es" sz="1800">
                <a:solidFill>
                  <a:schemeClr val="dk2"/>
                </a:solidFill>
              </a:rPr>
              <a:t>comprobar cuánto nos hemos equivocado</a:t>
            </a:r>
            <a:r>
              <a:rPr lang="es" sz="1800">
                <a:solidFill>
                  <a:schemeClr val="dk2"/>
                </a:solidFill>
              </a:rPr>
              <a:t> y </a:t>
            </a:r>
            <a:r>
              <a:rPr b="1" lang="es" sz="1800">
                <a:solidFill>
                  <a:schemeClr val="dk2"/>
                </a:solidFill>
              </a:rPr>
              <a:t>corregir dicho error</a:t>
            </a:r>
            <a:r>
              <a:rPr lang="es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3" name="Google Shape;433;g35d994b8534_0_560"/>
          <p:cNvSpPr/>
          <p:nvPr/>
        </p:nvSpPr>
        <p:spPr>
          <a:xfrm>
            <a:off x="1602300" y="2392950"/>
            <a:ext cx="494700" cy="525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</a:t>
            </a:r>
            <a:endParaRPr/>
          </a:p>
        </p:txBody>
      </p:sp>
      <p:sp>
        <p:nvSpPr>
          <p:cNvPr id="434" name="Google Shape;434;g35d994b8534_0_560"/>
          <p:cNvSpPr/>
          <p:nvPr/>
        </p:nvSpPr>
        <p:spPr>
          <a:xfrm>
            <a:off x="3304525" y="2190750"/>
            <a:ext cx="13782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sp>
        <p:nvSpPr>
          <p:cNvPr id="435" name="Google Shape;435;g35d994b8534_0_560"/>
          <p:cNvSpPr/>
          <p:nvPr/>
        </p:nvSpPr>
        <p:spPr>
          <a:xfrm>
            <a:off x="5842375" y="2344350"/>
            <a:ext cx="548700" cy="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Ŷ</a:t>
            </a:r>
            <a:endParaRPr/>
          </a:p>
        </p:txBody>
      </p:sp>
      <p:sp>
        <p:nvSpPr>
          <p:cNvPr id="436" name="Google Shape;436;g35d994b8534_0_560"/>
          <p:cNvSpPr/>
          <p:nvPr/>
        </p:nvSpPr>
        <p:spPr>
          <a:xfrm>
            <a:off x="6831350" y="2344350"/>
            <a:ext cx="548700" cy="62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</p:txBody>
      </p:sp>
      <p:sp>
        <p:nvSpPr>
          <p:cNvPr id="437" name="Google Shape;437;g35d994b8534_0_560"/>
          <p:cNvSpPr/>
          <p:nvPr/>
        </p:nvSpPr>
        <p:spPr>
          <a:xfrm>
            <a:off x="5842375" y="3492750"/>
            <a:ext cx="1537800" cy="4155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Error</a:t>
            </a:r>
            <a:endParaRPr/>
          </a:p>
        </p:txBody>
      </p:sp>
      <p:cxnSp>
        <p:nvCxnSpPr>
          <p:cNvPr id="438" name="Google Shape;438;g35d994b8534_0_560"/>
          <p:cNvCxnSpPr>
            <a:stCxn id="433" idx="3"/>
            <a:endCxn id="434" idx="1"/>
          </p:cNvCxnSpPr>
          <p:nvPr/>
        </p:nvCxnSpPr>
        <p:spPr>
          <a:xfrm>
            <a:off x="2097000" y="2655750"/>
            <a:ext cx="1207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g35d994b8534_0_560"/>
          <p:cNvCxnSpPr>
            <a:stCxn id="434" idx="3"/>
            <a:endCxn id="435" idx="1"/>
          </p:cNvCxnSpPr>
          <p:nvPr/>
        </p:nvCxnSpPr>
        <p:spPr>
          <a:xfrm>
            <a:off x="4682725" y="2655750"/>
            <a:ext cx="11598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g35d994b8534_0_560"/>
          <p:cNvCxnSpPr>
            <a:endCxn id="437" idx="0"/>
          </p:cNvCxnSpPr>
          <p:nvPr/>
        </p:nvCxnSpPr>
        <p:spPr>
          <a:xfrm>
            <a:off x="6116575" y="2967150"/>
            <a:ext cx="494700" cy="52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g35d994b8534_0_560"/>
          <p:cNvCxnSpPr>
            <a:stCxn id="436" idx="2"/>
            <a:endCxn id="437" idx="0"/>
          </p:cNvCxnSpPr>
          <p:nvPr/>
        </p:nvCxnSpPr>
        <p:spPr>
          <a:xfrm flipH="1">
            <a:off x="6611300" y="2967150"/>
            <a:ext cx="494400" cy="525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g35d994b8534_0_560"/>
          <p:cNvCxnSpPr>
            <a:stCxn id="437" idx="2"/>
            <a:endCxn id="434" idx="2"/>
          </p:cNvCxnSpPr>
          <p:nvPr/>
        </p:nvCxnSpPr>
        <p:spPr>
          <a:xfrm flipH="1" rot="5400000">
            <a:off x="4908775" y="2205750"/>
            <a:ext cx="787500" cy="2617500"/>
          </a:xfrm>
          <a:prstGeom prst="bentConnector3">
            <a:avLst>
              <a:gd fmla="val -30238" name="adj1"/>
            </a:avLst>
          </a:prstGeom>
          <a:noFill/>
          <a:ln cap="flat" cmpd="sng" w="28575">
            <a:solidFill>
              <a:srgbClr val="F6B26B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43" name="Google Shape;443;g35d994b8534_0_560"/>
          <p:cNvSpPr txBox="1"/>
          <p:nvPr/>
        </p:nvSpPr>
        <p:spPr>
          <a:xfrm>
            <a:off x="3202525" y="1759650"/>
            <a:ext cx="158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2"/>
                </a:solidFill>
              </a:rPr>
              <a:t>Entrenamiento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444" name="Google Shape;444;g35d994b8534_0_560"/>
          <p:cNvSpPr txBox="1"/>
          <p:nvPr/>
        </p:nvSpPr>
        <p:spPr>
          <a:xfrm>
            <a:off x="4072325" y="3655450"/>
            <a:ext cx="1159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chemeClr val="dk2"/>
                </a:solidFill>
              </a:rPr>
              <a:t>Minimizar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45" name="Google Shape;445;g35d994b8534_0_560"/>
          <p:cNvSpPr/>
          <p:nvPr/>
        </p:nvSpPr>
        <p:spPr>
          <a:xfrm>
            <a:off x="534300" y="3406000"/>
            <a:ext cx="2770200" cy="930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</a:rPr>
              <a:t>¿Cómo minimizar el error?</a:t>
            </a:r>
            <a:endParaRPr b="1"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</a:rPr>
              <a:t>¿Cómo afecta a cada parámetro?</a:t>
            </a:r>
            <a:endParaRPr b="1"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5d994b8534_0_4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¿Cómo minimizar el error?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51" name="Google Shape;451;g35d994b8534_0_49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2" name="Google Shape;452;g35d994b8534_0_499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453" name="Google Shape;453;g35d994b8534_0_499"/>
          <p:cNvSpPr txBox="1"/>
          <p:nvPr/>
        </p:nvSpPr>
        <p:spPr>
          <a:xfrm>
            <a:off x="433500" y="1133425"/>
            <a:ext cx="83988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4" name="Google Shape;454;g35d994b8534_0_499"/>
          <p:cNvSpPr/>
          <p:nvPr/>
        </p:nvSpPr>
        <p:spPr>
          <a:xfrm>
            <a:off x="700175" y="1104588"/>
            <a:ext cx="30126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de optimización en un espacio de búsqueda de alta dimensionalidad</a:t>
            </a:r>
            <a:endParaRPr/>
          </a:p>
        </p:txBody>
      </p:sp>
      <p:pic>
        <p:nvPicPr>
          <p:cNvPr id="455" name="Google Shape;455;g35d994b8534_0_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838" y="2141850"/>
            <a:ext cx="6267124" cy="25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g35d994b8534_0_499"/>
          <p:cNvSpPr txBox="1"/>
          <p:nvPr/>
        </p:nvSpPr>
        <p:spPr>
          <a:xfrm>
            <a:off x="4129175" y="1138800"/>
            <a:ext cx="502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7" name="Google Shape;457;g35d994b8534_0_499"/>
          <p:cNvSpPr txBox="1"/>
          <p:nvPr/>
        </p:nvSpPr>
        <p:spPr>
          <a:xfrm>
            <a:off x="4434275" y="1061700"/>
            <a:ext cx="441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Buscar el valor óptimo de los parámetros del modelo (W) tal que L(W;x) sea mínimo.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58" name="Google Shape;458;g35d994b8534_0_499"/>
          <p:cNvSpPr txBox="1"/>
          <p:nvPr/>
        </p:nvSpPr>
        <p:spPr>
          <a:xfrm>
            <a:off x="196475" y="2940475"/>
            <a:ext cx="55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Una simplificación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9" name="Google Shape;459;g35d994b8534_0_499"/>
          <p:cNvSpPr txBox="1"/>
          <p:nvPr/>
        </p:nvSpPr>
        <p:spPr>
          <a:xfrm rot="1294652">
            <a:off x="2505981" y="4453041"/>
            <a:ext cx="1910485" cy="4618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peso 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0" name="Google Shape;460;g35d994b8534_0_499"/>
          <p:cNvSpPr txBox="1"/>
          <p:nvPr/>
        </p:nvSpPr>
        <p:spPr>
          <a:xfrm rot="-2696946">
            <a:off x="4119740" y="3782195"/>
            <a:ext cx="1910462" cy="461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peso 2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d994b8534_0_5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es"/>
              <a:t>¿Cómo minimizar el error?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66" name="Google Shape;466;g35d994b8534_0_59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67" name="Google Shape;467;g35d994b8534_0_592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468" name="Google Shape;468;g35d994b8534_0_592"/>
          <p:cNvSpPr txBox="1"/>
          <p:nvPr/>
        </p:nvSpPr>
        <p:spPr>
          <a:xfrm>
            <a:off x="433500" y="1133425"/>
            <a:ext cx="83988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69" name="Google Shape;469;g35d994b8534_0_592"/>
          <p:cNvSpPr/>
          <p:nvPr/>
        </p:nvSpPr>
        <p:spPr>
          <a:xfrm>
            <a:off x="700175" y="1104588"/>
            <a:ext cx="30126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de optimización en un espacio de búsqueda de alta dimensionalidad</a:t>
            </a:r>
            <a:endParaRPr/>
          </a:p>
        </p:txBody>
      </p:sp>
      <p:sp>
        <p:nvSpPr>
          <p:cNvPr id="470" name="Google Shape;470;g35d994b8534_0_592"/>
          <p:cNvSpPr txBox="1"/>
          <p:nvPr/>
        </p:nvSpPr>
        <p:spPr>
          <a:xfrm>
            <a:off x="4129175" y="1138800"/>
            <a:ext cx="502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1" name="Google Shape;471;g35d994b8534_0_592"/>
          <p:cNvSpPr txBox="1"/>
          <p:nvPr/>
        </p:nvSpPr>
        <p:spPr>
          <a:xfrm>
            <a:off x="4434275" y="1061700"/>
            <a:ext cx="441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Buscar el valor óptimo de los parámetros del modelo (W) tal que L(W) sea mínimo.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72" name="Google Shape;472;g35d994b8534_0_592"/>
          <p:cNvSpPr txBox="1"/>
          <p:nvPr/>
        </p:nvSpPr>
        <p:spPr>
          <a:xfrm>
            <a:off x="433500" y="2321275"/>
            <a:ext cx="393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Esto hay que hacerlo para cada parámetro de la red…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Derivar es costoso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¿Cómo calculo el gradiente para cada parámetro?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73" name="Google Shape;473;g35d994b8534_0_592"/>
          <p:cNvSpPr/>
          <p:nvPr/>
        </p:nvSpPr>
        <p:spPr>
          <a:xfrm>
            <a:off x="445775" y="1045276"/>
            <a:ext cx="3683400" cy="11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Gradiente descendiente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474" name="Google Shape;474;g35d994b8534_0_5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88" y="1676696"/>
            <a:ext cx="3103175" cy="30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35d994b8534_0_5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013" y="1892999"/>
            <a:ext cx="4740716" cy="27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d994b8534_0_6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es"/>
              <a:t>¿Cómo minimizar el error?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81" name="Google Shape;481;g35d994b8534_0_60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82" name="Google Shape;482;g35d994b8534_0_60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483" name="Google Shape;483;g35d994b8534_0_608"/>
          <p:cNvSpPr txBox="1"/>
          <p:nvPr/>
        </p:nvSpPr>
        <p:spPr>
          <a:xfrm>
            <a:off x="433500" y="1133425"/>
            <a:ext cx="8398800" cy="31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4" name="Google Shape;484;g35d994b8534_0_608"/>
          <p:cNvSpPr/>
          <p:nvPr/>
        </p:nvSpPr>
        <p:spPr>
          <a:xfrm>
            <a:off x="700175" y="1104588"/>
            <a:ext cx="30126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 de optimización en un espacio de búsqueda de alta dimensionalidad</a:t>
            </a:r>
            <a:endParaRPr/>
          </a:p>
        </p:txBody>
      </p:sp>
      <p:sp>
        <p:nvSpPr>
          <p:cNvPr id="485" name="Google Shape;485;g35d994b8534_0_608"/>
          <p:cNvSpPr txBox="1"/>
          <p:nvPr/>
        </p:nvSpPr>
        <p:spPr>
          <a:xfrm>
            <a:off x="4129175" y="1138800"/>
            <a:ext cx="502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6" name="Google Shape;486;g35d994b8534_0_608"/>
          <p:cNvSpPr txBox="1"/>
          <p:nvPr/>
        </p:nvSpPr>
        <p:spPr>
          <a:xfrm>
            <a:off x="4434275" y="1061700"/>
            <a:ext cx="441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Buscar el valor óptimo de los parámetros del modelo (W) tal que L(W) sea mínimo.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87" name="Google Shape;487;g35d994b8534_0_608"/>
          <p:cNvSpPr txBox="1"/>
          <p:nvPr/>
        </p:nvSpPr>
        <p:spPr>
          <a:xfrm>
            <a:off x="433500" y="2321275"/>
            <a:ext cx="39327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Esto hay que hacerlo para cada parámetro de la red…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Derivar es costoso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s" sz="1800">
                <a:solidFill>
                  <a:schemeClr val="dk2"/>
                </a:solidFill>
              </a:rPr>
              <a:t>¿Cómo calculo el gradiente para cada parámetro?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88" name="Google Shape;488;g35d994b8534_0_608"/>
          <p:cNvSpPr/>
          <p:nvPr/>
        </p:nvSpPr>
        <p:spPr>
          <a:xfrm>
            <a:off x="445775" y="1045276"/>
            <a:ext cx="3683400" cy="11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Gradiente descendiente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489" name="Google Shape;489;g35d994b8534_0_6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88" y="1676696"/>
            <a:ext cx="3103175" cy="30957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5d994b8534_0_608"/>
          <p:cNvSpPr/>
          <p:nvPr/>
        </p:nvSpPr>
        <p:spPr>
          <a:xfrm>
            <a:off x="5047925" y="2591775"/>
            <a:ext cx="3186900" cy="102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Regla de la cadena y </a:t>
            </a:r>
            <a:r>
              <a:rPr i="1" lang="es" sz="2300"/>
              <a:t>Backpropagation</a:t>
            </a:r>
            <a:endParaRPr i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(Más info en el cuaderno)</a:t>
            </a: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d994b8534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Cuestiones previas</a:t>
            </a:r>
            <a:endParaRPr/>
          </a:p>
        </p:txBody>
      </p:sp>
      <p:sp>
        <p:nvSpPr>
          <p:cNvPr id="87" name="Google Shape;87;g35d994b8534_0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g35d994b8534_0_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9" name="Google Shape;89;g35d994b8534_0_0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AutoNum type="arabicPeriod"/>
            </a:pPr>
            <a:r>
              <a:rPr lang="es" sz="1800">
                <a:solidFill>
                  <a:schemeClr val="dk2"/>
                </a:solidFill>
              </a:rPr>
              <a:t>¿Qué es el </a:t>
            </a:r>
            <a:r>
              <a:rPr i="1" lang="es" sz="1800">
                <a:solidFill>
                  <a:schemeClr val="dk2"/>
                </a:solidFill>
              </a:rPr>
              <a:t>Deep Learning</a:t>
            </a:r>
            <a:r>
              <a:rPr lang="es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s" sz="1800">
                <a:solidFill>
                  <a:schemeClr val="dk2"/>
                </a:solidFill>
              </a:rPr>
              <a:t>¿Qué es una neurona?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s" sz="1800">
                <a:solidFill>
                  <a:schemeClr val="dk2"/>
                </a:solidFill>
              </a:rPr>
              <a:t>¿Qué es una </a:t>
            </a:r>
            <a:r>
              <a:rPr b="1" lang="es" sz="1800">
                <a:solidFill>
                  <a:schemeClr val="dk2"/>
                </a:solidFill>
              </a:rPr>
              <a:t>función de activación</a:t>
            </a:r>
            <a:r>
              <a:rPr lang="es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s" sz="1800">
                <a:solidFill>
                  <a:schemeClr val="dk2"/>
                </a:solidFill>
              </a:rPr>
              <a:t>¿Por qué es necesario </a:t>
            </a:r>
            <a:r>
              <a:rPr b="1" lang="es" sz="1800">
                <a:solidFill>
                  <a:schemeClr val="dk2"/>
                </a:solidFill>
              </a:rPr>
              <a:t>preprocesar</a:t>
            </a:r>
            <a:r>
              <a:rPr b="1" lang="es" sz="1800">
                <a:solidFill>
                  <a:schemeClr val="dk2"/>
                </a:solidFill>
              </a:rPr>
              <a:t> </a:t>
            </a:r>
            <a:r>
              <a:rPr lang="es" sz="1800">
                <a:solidFill>
                  <a:schemeClr val="dk2"/>
                </a:solidFill>
              </a:rPr>
              <a:t>los datos?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AutoNum type="arabicPeriod"/>
            </a:pPr>
            <a:r>
              <a:rPr lang="es" sz="1800">
                <a:solidFill>
                  <a:schemeClr val="dk2"/>
                </a:solidFill>
              </a:rPr>
              <a:t>¿Qué es una red neuronal?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5d994b8534_0_6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39285"/>
              <a:buNone/>
            </a:pPr>
            <a:r>
              <a:rPr lang="es"/>
              <a:t>Otros optimizadores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496" name="Google Shape;496;g35d994b8534_0_62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7" name="Google Shape;497;g35d994b8534_0_623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Funcionamiento</a:t>
            </a:r>
            <a:endParaRPr/>
          </a:p>
        </p:txBody>
      </p:sp>
      <p:pic>
        <p:nvPicPr>
          <p:cNvPr id="498" name="Google Shape;498;g35d994b8534_0_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3488"/>
            <a:ext cx="8839197" cy="3321013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35d994b8534_0_623"/>
          <p:cNvSpPr txBox="1"/>
          <p:nvPr/>
        </p:nvSpPr>
        <p:spPr>
          <a:xfrm>
            <a:off x="654300" y="4326263"/>
            <a:ext cx="8178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4"/>
              </a:rPr>
              <a:t>https://www.lightly.ai/blog/which-optimizer-should-i-use-for-my-machine-learning-project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d994b8534_0_6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Funciones de pérdida</a:t>
            </a:r>
            <a:endParaRPr/>
          </a:p>
        </p:txBody>
      </p:sp>
      <p:sp>
        <p:nvSpPr>
          <p:cNvPr id="505" name="Google Shape;505;g35d994b8534_0_64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06" name="Google Shape;506;g35d994b8534_0_64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Funcionamiento</a:t>
            </a:r>
            <a:endParaRPr/>
          </a:p>
        </p:txBody>
      </p:sp>
      <p:sp>
        <p:nvSpPr>
          <p:cNvPr id="507" name="Google Shape;507;g35d994b8534_0_641"/>
          <p:cNvSpPr txBox="1"/>
          <p:nvPr/>
        </p:nvSpPr>
        <p:spPr>
          <a:xfrm>
            <a:off x="433500" y="11334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Depende del tipo de tarea en la que estemos trabajando.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08" name="Google Shape;508;g35d994b8534_0_641"/>
          <p:cNvSpPr txBox="1"/>
          <p:nvPr/>
        </p:nvSpPr>
        <p:spPr>
          <a:xfrm>
            <a:off x="2072400" y="2337675"/>
            <a:ext cx="499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https://docs.pytorch.org/docs/stable/nn.html#loss-functions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fa9fc18b7_0_0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514" name="Google Shape;514;g35fa9fc18b7_0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15" name="Google Shape;515;g35fa9fc18b7_0_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35fa9fc18b7_0_0"/>
          <p:cNvSpPr txBox="1"/>
          <p:nvPr>
            <p:ph idx="2" type="title"/>
          </p:nvPr>
        </p:nvSpPr>
        <p:spPr>
          <a:xfrm>
            <a:off x="5314550" y="2150850"/>
            <a:ext cx="30879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fc1534679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¿Nuestro modelo es correcto?</a:t>
            </a:r>
            <a:endParaRPr/>
          </a:p>
        </p:txBody>
      </p:sp>
      <p:sp>
        <p:nvSpPr>
          <p:cNvPr id="522" name="Google Shape;522;g35fc1534679_0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3" name="Google Shape;523;g35fc1534679_0_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524" name="Google Shape;524;g35fc1534679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5" name="Google Shape;525;g35fc153467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00" y="1311174"/>
            <a:ext cx="7275774" cy="29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5fc1534679_0_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¿Nuestro modelo es correcto?</a:t>
            </a:r>
            <a:endParaRPr/>
          </a:p>
        </p:txBody>
      </p:sp>
      <p:sp>
        <p:nvSpPr>
          <p:cNvPr id="531" name="Google Shape;531;g35fc1534679_0_1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32" name="Google Shape;532;g35fc1534679_0_18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533" name="Google Shape;533;g35fc1534679_0_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chemeClr val="accent2"/>
                </a:solidFill>
              </a:rPr>
              <a:t>        Bias-Variance trade-off</a:t>
            </a:r>
            <a:endParaRPr b="1" i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chemeClr val="accent2"/>
                </a:solidFill>
              </a:rPr>
              <a:t>        Balance sesgo-varianza</a:t>
            </a:r>
            <a:endParaRPr b="1" i="1">
              <a:solidFill>
                <a:schemeClr val="accent2"/>
              </a:solidFill>
            </a:endParaRPr>
          </a:p>
        </p:txBody>
      </p:sp>
      <p:pic>
        <p:nvPicPr>
          <p:cNvPr id="534" name="Google Shape;534;g35fc1534679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7917" y="1152475"/>
            <a:ext cx="4420276" cy="31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60b0aeb8c9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Optimización de hiper-parámetros</a:t>
            </a:r>
            <a:endParaRPr/>
          </a:p>
        </p:txBody>
      </p:sp>
      <p:sp>
        <p:nvSpPr>
          <p:cNvPr id="540" name="Google Shape;540;g360b0aeb8c9_0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41" name="Google Shape;541;g360b0aeb8c9_0_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542" name="Google Shape;542;g360b0aeb8c9_0_0"/>
          <p:cNvSpPr txBox="1"/>
          <p:nvPr/>
        </p:nvSpPr>
        <p:spPr>
          <a:xfrm>
            <a:off x="433500" y="10177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 </a:t>
            </a:r>
            <a:r>
              <a:rPr b="1" lang="es" sz="1800">
                <a:solidFill>
                  <a:schemeClr val="dk2"/>
                </a:solidFill>
              </a:rPr>
              <a:t>hiper-parámetro </a:t>
            </a:r>
            <a:r>
              <a:rPr lang="es" sz="1800">
                <a:solidFill>
                  <a:schemeClr val="dk2"/>
                </a:solidFill>
              </a:rPr>
              <a:t>es un parámetro que controla de forma directa la estructura, funciones y rendimiento de los modelos. Es necesario encontrar su mejor configuración para obtener un buen rendimiento en cada problema.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43" name="Google Shape;543;g360b0aeb8c9_0_0"/>
          <p:cNvSpPr/>
          <p:nvPr/>
        </p:nvSpPr>
        <p:spPr>
          <a:xfrm>
            <a:off x="542550" y="2143825"/>
            <a:ext cx="3801300" cy="2396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360b0aeb8c9_0_0"/>
          <p:cNvSpPr/>
          <p:nvPr/>
        </p:nvSpPr>
        <p:spPr>
          <a:xfrm>
            <a:off x="1630350" y="2277225"/>
            <a:ext cx="16257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Estrategias de búsqueda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5" name="Google Shape;545;g360b0aeb8c9_0_0"/>
          <p:cNvSpPr/>
          <p:nvPr/>
        </p:nvSpPr>
        <p:spPr>
          <a:xfrm>
            <a:off x="761650" y="2863100"/>
            <a:ext cx="16257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Grid Search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6" name="Google Shape;546;g360b0aeb8c9_0_0"/>
          <p:cNvSpPr/>
          <p:nvPr/>
        </p:nvSpPr>
        <p:spPr>
          <a:xfrm>
            <a:off x="761650" y="3448975"/>
            <a:ext cx="16257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Bayesiana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7" name="Google Shape;547;g360b0aeb8c9_0_0"/>
          <p:cNvSpPr/>
          <p:nvPr/>
        </p:nvSpPr>
        <p:spPr>
          <a:xfrm>
            <a:off x="761650" y="4034850"/>
            <a:ext cx="16257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Basada en Gausianas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8" name="Google Shape;548;g360b0aeb8c9_0_0"/>
          <p:cNvSpPr/>
          <p:nvPr/>
        </p:nvSpPr>
        <p:spPr>
          <a:xfrm>
            <a:off x="2506300" y="2863100"/>
            <a:ext cx="16257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Algoritmos genéticos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9" name="Google Shape;549;g360b0aeb8c9_0_0"/>
          <p:cNvSpPr/>
          <p:nvPr/>
        </p:nvSpPr>
        <p:spPr>
          <a:xfrm>
            <a:off x="2506300" y="3448975"/>
            <a:ext cx="16257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Monte Carlo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0" name="Google Shape;550;g360b0aeb8c9_0_0"/>
          <p:cNvSpPr/>
          <p:nvPr/>
        </p:nvSpPr>
        <p:spPr>
          <a:xfrm>
            <a:off x="2506300" y="4034850"/>
            <a:ext cx="1625700" cy="415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…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1" name="Google Shape;551;g360b0aeb8c9_0_0"/>
          <p:cNvSpPr txBox="1"/>
          <p:nvPr/>
        </p:nvSpPr>
        <p:spPr>
          <a:xfrm>
            <a:off x="4452275" y="4034850"/>
            <a:ext cx="4250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2"/>
                </a:solidFill>
              </a:rPr>
              <a:t>https://optuna.readthedocs.io/en/stable/tutorial/10_key_features/003_efficient_optimization_algorithms.html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60b0aeb8c9_0_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Optimización de hiper-parámetros</a:t>
            </a:r>
            <a:endParaRPr/>
          </a:p>
        </p:txBody>
      </p:sp>
      <p:sp>
        <p:nvSpPr>
          <p:cNvPr id="557" name="Google Shape;557;g360b0aeb8c9_0_4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8" name="Google Shape;558;g360b0aeb8c9_0_4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559" name="Google Shape;559;g360b0aeb8c9_0_45"/>
          <p:cNvSpPr txBox="1"/>
          <p:nvPr/>
        </p:nvSpPr>
        <p:spPr>
          <a:xfrm>
            <a:off x="433500" y="1017725"/>
            <a:ext cx="8398800" cy="35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La </a:t>
            </a:r>
            <a:r>
              <a:rPr b="1" lang="es" sz="1800">
                <a:solidFill>
                  <a:schemeClr val="dk2"/>
                </a:solidFill>
              </a:rPr>
              <a:t>validación cruzada </a:t>
            </a:r>
            <a:r>
              <a:rPr lang="es" sz="1800">
                <a:solidFill>
                  <a:schemeClr val="dk2"/>
                </a:solidFill>
              </a:rPr>
              <a:t>permite evaluar el rendimiento del modelo sobre </a:t>
            </a:r>
            <a:r>
              <a:rPr b="1" lang="es" sz="1800">
                <a:solidFill>
                  <a:schemeClr val="dk2"/>
                </a:solidFill>
              </a:rPr>
              <a:t>todo </a:t>
            </a:r>
            <a:r>
              <a:rPr lang="es" sz="1800">
                <a:solidFill>
                  <a:schemeClr val="dk2"/>
                </a:solidFill>
              </a:rPr>
              <a:t>el conjunto de entrenamiento. Es normalmente utilizada, junto a una estrategia de búsqueda, para encontrar el mejor conjunto de hiper-parámetros.</a:t>
            </a:r>
            <a:endParaRPr/>
          </a:p>
        </p:txBody>
      </p:sp>
      <p:pic>
        <p:nvPicPr>
          <p:cNvPr id="560" name="Google Shape;560;g360b0aeb8c9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8246" y="2029075"/>
            <a:ext cx="4429324" cy="2663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5fc1534679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general</a:t>
            </a:r>
            <a:endParaRPr/>
          </a:p>
        </p:txBody>
      </p:sp>
      <p:sp>
        <p:nvSpPr>
          <p:cNvPr id="566" name="Google Shape;566;g35fc1534679_0_2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7" name="Google Shape;567;g35fc1534679_0_27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568" name="Google Shape;568;g35fc1534679_0_27"/>
          <p:cNvSpPr/>
          <p:nvPr/>
        </p:nvSpPr>
        <p:spPr>
          <a:xfrm>
            <a:off x="487075" y="948950"/>
            <a:ext cx="3729300" cy="74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35fc1534679_0_27"/>
          <p:cNvSpPr txBox="1"/>
          <p:nvPr/>
        </p:nvSpPr>
        <p:spPr>
          <a:xfrm>
            <a:off x="487075" y="872750"/>
            <a:ext cx="557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Datos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70" name="Google Shape;570;g35fc1534679_0_27"/>
          <p:cNvSpPr/>
          <p:nvPr/>
        </p:nvSpPr>
        <p:spPr>
          <a:xfrm>
            <a:off x="593625" y="1191100"/>
            <a:ext cx="2402100" cy="4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</a:t>
            </a:r>
            <a:endParaRPr/>
          </a:p>
        </p:txBody>
      </p:sp>
      <p:sp>
        <p:nvSpPr>
          <p:cNvPr id="571" name="Google Shape;571;g35fc1534679_0_27"/>
          <p:cNvSpPr/>
          <p:nvPr/>
        </p:nvSpPr>
        <p:spPr>
          <a:xfrm>
            <a:off x="2995725" y="1191100"/>
            <a:ext cx="1123800" cy="4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</a:t>
            </a:r>
            <a:endParaRPr/>
          </a:p>
        </p:txBody>
      </p:sp>
      <p:sp>
        <p:nvSpPr>
          <p:cNvPr id="572" name="Google Shape;572;g35fc1534679_0_27"/>
          <p:cNvSpPr/>
          <p:nvPr/>
        </p:nvSpPr>
        <p:spPr>
          <a:xfrm>
            <a:off x="3138675" y="2497400"/>
            <a:ext cx="837900" cy="6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sp>
        <p:nvSpPr>
          <p:cNvPr id="573" name="Google Shape;573;g35fc1534679_0_27"/>
          <p:cNvSpPr/>
          <p:nvPr/>
        </p:nvSpPr>
        <p:spPr>
          <a:xfrm>
            <a:off x="1025775" y="3423025"/>
            <a:ext cx="1537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Optimización de hiper-parámetros</a:t>
            </a:r>
            <a:endParaRPr/>
          </a:p>
        </p:txBody>
      </p:sp>
      <p:cxnSp>
        <p:nvCxnSpPr>
          <p:cNvPr id="574" name="Google Shape;574;g35fc1534679_0_27"/>
          <p:cNvCxnSpPr>
            <a:stCxn id="570" idx="2"/>
          </p:cNvCxnSpPr>
          <p:nvPr/>
        </p:nvCxnSpPr>
        <p:spPr>
          <a:xfrm flipH="1" rot="-5400000">
            <a:off x="877425" y="2523850"/>
            <a:ext cx="1835400" cy="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g35fc1534679_0_27"/>
          <p:cNvCxnSpPr>
            <a:stCxn id="573" idx="3"/>
            <a:endCxn id="572" idx="2"/>
          </p:cNvCxnSpPr>
          <p:nvPr/>
        </p:nvCxnSpPr>
        <p:spPr>
          <a:xfrm flipH="1" rot="10800000">
            <a:off x="2563575" y="3183025"/>
            <a:ext cx="994200" cy="705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76" name="Google Shape;576;g35fc1534679_0_27"/>
          <p:cNvSpPr txBox="1"/>
          <p:nvPr/>
        </p:nvSpPr>
        <p:spPr>
          <a:xfrm>
            <a:off x="2563575" y="3901450"/>
            <a:ext cx="120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Selección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5fc1534679_0_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general</a:t>
            </a:r>
            <a:endParaRPr/>
          </a:p>
        </p:txBody>
      </p:sp>
      <p:sp>
        <p:nvSpPr>
          <p:cNvPr id="582" name="Google Shape;582;g35fc1534679_0_5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83" name="Google Shape;583;g35fc1534679_0_55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584" name="Google Shape;584;g35fc1534679_0_55"/>
          <p:cNvSpPr/>
          <p:nvPr/>
        </p:nvSpPr>
        <p:spPr>
          <a:xfrm>
            <a:off x="487075" y="948950"/>
            <a:ext cx="3729300" cy="74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35fc1534679_0_55"/>
          <p:cNvSpPr txBox="1"/>
          <p:nvPr/>
        </p:nvSpPr>
        <p:spPr>
          <a:xfrm>
            <a:off x="487075" y="872750"/>
            <a:ext cx="557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Datos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86" name="Google Shape;586;g35fc1534679_0_55"/>
          <p:cNvSpPr/>
          <p:nvPr/>
        </p:nvSpPr>
        <p:spPr>
          <a:xfrm>
            <a:off x="593625" y="1191100"/>
            <a:ext cx="2402100" cy="4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</a:t>
            </a:r>
            <a:endParaRPr/>
          </a:p>
        </p:txBody>
      </p:sp>
      <p:sp>
        <p:nvSpPr>
          <p:cNvPr id="587" name="Google Shape;587;g35fc1534679_0_55"/>
          <p:cNvSpPr/>
          <p:nvPr/>
        </p:nvSpPr>
        <p:spPr>
          <a:xfrm>
            <a:off x="2995725" y="1191100"/>
            <a:ext cx="1123800" cy="4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</a:t>
            </a:r>
            <a:endParaRPr/>
          </a:p>
        </p:txBody>
      </p:sp>
      <p:sp>
        <p:nvSpPr>
          <p:cNvPr id="588" name="Google Shape;588;g35fc1534679_0_55"/>
          <p:cNvSpPr/>
          <p:nvPr/>
        </p:nvSpPr>
        <p:spPr>
          <a:xfrm>
            <a:off x="3138675" y="2497400"/>
            <a:ext cx="837900" cy="6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cxnSp>
        <p:nvCxnSpPr>
          <p:cNvPr id="589" name="Google Shape;589;g35fc1534679_0_55"/>
          <p:cNvCxnSpPr>
            <a:stCxn id="587" idx="2"/>
            <a:endCxn id="588" idx="0"/>
          </p:cNvCxnSpPr>
          <p:nvPr/>
        </p:nvCxnSpPr>
        <p:spPr>
          <a:xfrm>
            <a:off x="3557625" y="1606600"/>
            <a:ext cx="0" cy="89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0" name="Google Shape;590;g35fc1534679_0_55"/>
          <p:cNvSpPr/>
          <p:nvPr/>
        </p:nvSpPr>
        <p:spPr>
          <a:xfrm>
            <a:off x="5213925" y="2496325"/>
            <a:ext cx="1201200" cy="6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Predicciones</a:t>
            </a:r>
            <a:endParaRPr/>
          </a:p>
        </p:txBody>
      </p:sp>
      <p:cxnSp>
        <p:nvCxnSpPr>
          <p:cNvPr id="591" name="Google Shape;591;g35fc1534679_0_55"/>
          <p:cNvCxnSpPr>
            <a:stCxn id="588" idx="3"/>
            <a:endCxn id="590" idx="1"/>
          </p:cNvCxnSpPr>
          <p:nvPr/>
        </p:nvCxnSpPr>
        <p:spPr>
          <a:xfrm flipH="1" rot="10800000">
            <a:off x="3976575" y="2838950"/>
            <a:ext cx="1237500" cy="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2" name="Google Shape;592;g35fc1534679_0_55"/>
          <p:cNvSpPr txBox="1"/>
          <p:nvPr/>
        </p:nvSpPr>
        <p:spPr>
          <a:xfrm>
            <a:off x="3615775" y="1759488"/>
            <a:ext cx="54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</a:rPr>
              <a:t>Instancias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</a:rPr>
              <a:t>sin etiquetas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593" name="Google Shape;593;g35fc1534679_0_55"/>
          <p:cNvSpPr/>
          <p:nvPr/>
        </p:nvSpPr>
        <p:spPr>
          <a:xfrm>
            <a:off x="1025775" y="3423025"/>
            <a:ext cx="1537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Optimización de hiper-parámetros</a:t>
            </a:r>
            <a:endParaRPr/>
          </a:p>
        </p:txBody>
      </p:sp>
      <p:cxnSp>
        <p:nvCxnSpPr>
          <p:cNvPr id="594" name="Google Shape;594;g35fc1534679_0_55"/>
          <p:cNvCxnSpPr>
            <a:stCxn id="586" idx="2"/>
          </p:cNvCxnSpPr>
          <p:nvPr/>
        </p:nvCxnSpPr>
        <p:spPr>
          <a:xfrm flipH="1" rot="-5400000">
            <a:off x="877425" y="2523850"/>
            <a:ext cx="1835400" cy="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g35fc1534679_0_55"/>
          <p:cNvCxnSpPr>
            <a:stCxn id="593" idx="3"/>
            <a:endCxn id="588" idx="2"/>
          </p:cNvCxnSpPr>
          <p:nvPr/>
        </p:nvCxnSpPr>
        <p:spPr>
          <a:xfrm flipH="1" rot="10800000">
            <a:off x="2563575" y="3183025"/>
            <a:ext cx="994200" cy="705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96" name="Google Shape;596;g35fc1534679_0_55"/>
          <p:cNvSpPr txBox="1"/>
          <p:nvPr/>
        </p:nvSpPr>
        <p:spPr>
          <a:xfrm>
            <a:off x="2563575" y="3901450"/>
            <a:ext cx="13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Selección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597" name="Google Shape;597;g35fc1534679_0_55"/>
          <p:cNvCxnSpPr>
            <a:endCxn id="588" idx="1"/>
          </p:cNvCxnSpPr>
          <p:nvPr/>
        </p:nvCxnSpPr>
        <p:spPr>
          <a:xfrm flipH="1" rot="-5400000">
            <a:off x="2138475" y="1839950"/>
            <a:ext cx="1246500" cy="753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98" name="Google Shape;598;g35fc1534679_0_55"/>
          <p:cNvSpPr txBox="1"/>
          <p:nvPr/>
        </p:nvSpPr>
        <p:spPr>
          <a:xfrm>
            <a:off x="2444900" y="1938613"/>
            <a:ext cx="48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Entrenar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5dc3957b88_0_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Proceso general</a:t>
            </a:r>
            <a:endParaRPr/>
          </a:p>
        </p:txBody>
      </p:sp>
      <p:sp>
        <p:nvSpPr>
          <p:cNvPr id="604" name="Google Shape;604;g35dc3957b88_0_1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5" name="Google Shape;605;g35dc3957b88_0_13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Evaluación</a:t>
            </a:r>
            <a:endParaRPr/>
          </a:p>
        </p:txBody>
      </p:sp>
      <p:sp>
        <p:nvSpPr>
          <p:cNvPr id="606" name="Google Shape;606;g35dc3957b88_0_13"/>
          <p:cNvSpPr/>
          <p:nvPr/>
        </p:nvSpPr>
        <p:spPr>
          <a:xfrm>
            <a:off x="487075" y="948950"/>
            <a:ext cx="3729300" cy="74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35dc3957b88_0_13"/>
          <p:cNvSpPr txBox="1"/>
          <p:nvPr/>
        </p:nvSpPr>
        <p:spPr>
          <a:xfrm>
            <a:off x="487075" y="872750"/>
            <a:ext cx="557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Datos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608" name="Google Shape;608;g35dc3957b88_0_13"/>
          <p:cNvSpPr/>
          <p:nvPr/>
        </p:nvSpPr>
        <p:spPr>
          <a:xfrm>
            <a:off x="593625" y="1191100"/>
            <a:ext cx="2402100" cy="4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Train</a:t>
            </a:r>
            <a:endParaRPr/>
          </a:p>
        </p:txBody>
      </p:sp>
      <p:sp>
        <p:nvSpPr>
          <p:cNvPr id="609" name="Google Shape;609;g35dc3957b88_0_13"/>
          <p:cNvSpPr/>
          <p:nvPr/>
        </p:nvSpPr>
        <p:spPr>
          <a:xfrm>
            <a:off x="2995725" y="1191100"/>
            <a:ext cx="1123800" cy="41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</a:t>
            </a:r>
            <a:endParaRPr/>
          </a:p>
        </p:txBody>
      </p:sp>
      <p:sp>
        <p:nvSpPr>
          <p:cNvPr id="610" name="Google Shape;610;g35dc3957b88_0_13"/>
          <p:cNvSpPr/>
          <p:nvPr/>
        </p:nvSpPr>
        <p:spPr>
          <a:xfrm>
            <a:off x="3138675" y="2497400"/>
            <a:ext cx="837900" cy="6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</a:t>
            </a:r>
            <a:endParaRPr/>
          </a:p>
        </p:txBody>
      </p:sp>
      <p:cxnSp>
        <p:nvCxnSpPr>
          <p:cNvPr id="611" name="Google Shape;611;g35dc3957b88_0_13"/>
          <p:cNvCxnSpPr>
            <a:stCxn id="609" idx="2"/>
            <a:endCxn id="610" idx="0"/>
          </p:cNvCxnSpPr>
          <p:nvPr/>
        </p:nvCxnSpPr>
        <p:spPr>
          <a:xfrm>
            <a:off x="3557625" y="1606600"/>
            <a:ext cx="0" cy="890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2" name="Google Shape;612;g35dc3957b88_0_13"/>
          <p:cNvSpPr/>
          <p:nvPr/>
        </p:nvSpPr>
        <p:spPr>
          <a:xfrm>
            <a:off x="5213925" y="2496325"/>
            <a:ext cx="1201200" cy="6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Predicciones</a:t>
            </a:r>
            <a:endParaRPr/>
          </a:p>
        </p:txBody>
      </p:sp>
      <p:cxnSp>
        <p:nvCxnSpPr>
          <p:cNvPr id="613" name="Google Shape;613;g35dc3957b88_0_13"/>
          <p:cNvCxnSpPr>
            <a:stCxn id="610" idx="3"/>
            <a:endCxn id="612" idx="1"/>
          </p:cNvCxnSpPr>
          <p:nvPr/>
        </p:nvCxnSpPr>
        <p:spPr>
          <a:xfrm flipH="1" rot="10800000">
            <a:off x="3976575" y="2838950"/>
            <a:ext cx="1237500" cy="1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4" name="Google Shape;614;g35dc3957b88_0_13"/>
          <p:cNvSpPr/>
          <p:nvPr/>
        </p:nvSpPr>
        <p:spPr>
          <a:xfrm>
            <a:off x="5213925" y="3462625"/>
            <a:ext cx="28770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Métrica</a:t>
            </a:r>
            <a:endParaRPr/>
          </a:p>
        </p:txBody>
      </p:sp>
      <p:cxnSp>
        <p:nvCxnSpPr>
          <p:cNvPr id="615" name="Google Shape;615;g35dc3957b88_0_13"/>
          <p:cNvCxnSpPr>
            <a:stCxn id="612" idx="2"/>
            <a:endCxn id="614" idx="0"/>
          </p:cNvCxnSpPr>
          <p:nvPr/>
        </p:nvCxnSpPr>
        <p:spPr>
          <a:xfrm>
            <a:off x="5814525" y="3181825"/>
            <a:ext cx="837900" cy="28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g35dc3957b88_0_13"/>
          <p:cNvSpPr txBox="1"/>
          <p:nvPr/>
        </p:nvSpPr>
        <p:spPr>
          <a:xfrm>
            <a:off x="3615775" y="1759488"/>
            <a:ext cx="5421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</a:rPr>
              <a:t>Instancias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2"/>
                </a:solidFill>
              </a:rPr>
              <a:t>sin etiquetas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617" name="Google Shape;617;g35dc3957b88_0_13"/>
          <p:cNvSpPr/>
          <p:nvPr/>
        </p:nvSpPr>
        <p:spPr>
          <a:xfrm>
            <a:off x="6812200" y="2496325"/>
            <a:ext cx="1278600" cy="6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Etiquetas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reales</a:t>
            </a:r>
            <a:endParaRPr/>
          </a:p>
        </p:txBody>
      </p:sp>
      <p:cxnSp>
        <p:nvCxnSpPr>
          <p:cNvPr id="618" name="Google Shape;618;g35dc3957b88_0_13"/>
          <p:cNvCxnSpPr>
            <a:stCxn id="617" idx="2"/>
            <a:endCxn id="614" idx="0"/>
          </p:cNvCxnSpPr>
          <p:nvPr/>
        </p:nvCxnSpPr>
        <p:spPr>
          <a:xfrm flipH="1">
            <a:off x="6652300" y="3181825"/>
            <a:ext cx="799200" cy="280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9" name="Google Shape;619;g35dc3957b88_0_13"/>
          <p:cNvSpPr/>
          <p:nvPr/>
        </p:nvSpPr>
        <p:spPr>
          <a:xfrm>
            <a:off x="5567625" y="4230025"/>
            <a:ext cx="2169600" cy="3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Rendimiento</a:t>
            </a:r>
            <a:endParaRPr/>
          </a:p>
        </p:txBody>
      </p:sp>
      <p:cxnSp>
        <p:nvCxnSpPr>
          <p:cNvPr id="620" name="Google Shape;620;g35dc3957b88_0_13"/>
          <p:cNvCxnSpPr>
            <a:stCxn id="614" idx="2"/>
            <a:endCxn id="619" idx="0"/>
          </p:cNvCxnSpPr>
          <p:nvPr/>
        </p:nvCxnSpPr>
        <p:spPr>
          <a:xfrm>
            <a:off x="6652425" y="3856225"/>
            <a:ext cx="0" cy="373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g35dc3957b88_0_13"/>
          <p:cNvCxnSpPr>
            <a:stCxn id="609" idx="3"/>
            <a:endCxn id="617" idx="0"/>
          </p:cNvCxnSpPr>
          <p:nvPr/>
        </p:nvCxnSpPr>
        <p:spPr>
          <a:xfrm>
            <a:off x="4119525" y="1398850"/>
            <a:ext cx="3332100" cy="10974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622" name="Google Shape;622;g35dc3957b88_0_13"/>
          <p:cNvSpPr/>
          <p:nvPr/>
        </p:nvSpPr>
        <p:spPr>
          <a:xfrm>
            <a:off x="1025775" y="3423025"/>
            <a:ext cx="1537800" cy="93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Optimización de hiper-parámetros</a:t>
            </a:r>
            <a:endParaRPr/>
          </a:p>
        </p:txBody>
      </p:sp>
      <p:cxnSp>
        <p:nvCxnSpPr>
          <p:cNvPr id="623" name="Google Shape;623;g35dc3957b88_0_13"/>
          <p:cNvCxnSpPr>
            <a:stCxn id="608" idx="2"/>
          </p:cNvCxnSpPr>
          <p:nvPr/>
        </p:nvCxnSpPr>
        <p:spPr>
          <a:xfrm flipH="1" rot="-5400000">
            <a:off x="877425" y="2523850"/>
            <a:ext cx="1835400" cy="9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624" name="Google Shape;624;g35dc3957b88_0_13"/>
          <p:cNvCxnSpPr>
            <a:stCxn id="622" idx="3"/>
            <a:endCxn id="610" idx="2"/>
          </p:cNvCxnSpPr>
          <p:nvPr/>
        </p:nvCxnSpPr>
        <p:spPr>
          <a:xfrm flipH="1" rot="10800000">
            <a:off x="2563575" y="3183025"/>
            <a:ext cx="994200" cy="7050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25" name="Google Shape;625;g35dc3957b88_0_13"/>
          <p:cNvSpPr txBox="1"/>
          <p:nvPr/>
        </p:nvSpPr>
        <p:spPr>
          <a:xfrm>
            <a:off x="2563575" y="3901450"/>
            <a:ext cx="48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Selección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626" name="Google Shape;626;g35dc3957b88_0_13"/>
          <p:cNvCxnSpPr>
            <a:endCxn id="610" idx="1"/>
          </p:cNvCxnSpPr>
          <p:nvPr/>
        </p:nvCxnSpPr>
        <p:spPr>
          <a:xfrm flipH="1" rot="-5400000">
            <a:off x="2138475" y="1839950"/>
            <a:ext cx="1246500" cy="753900"/>
          </a:xfrm>
          <a:prstGeom prst="bentConnector2">
            <a:avLst/>
          </a:prstGeom>
          <a:noFill/>
          <a:ln cap="flat" cmpd="sng" w="2857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627" name="Google Shape;627;g35dc3957b88_0_13"/>
          <p:cNvSpPr txBox="1"/>
          <p:nvPr/>
        </p:nvSpPr>
        <p:spPr>
          <a:xfrm>
            <a:off x="2444900" y="1938613"/>
            <a:ext cx="48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Entrenar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0b0aeb8c9_18_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60b0aeb8c9_18_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6" name="Google Shape;96;g360b0aeb8c9_18_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g360b0aeb8c9_18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613" y="1300713"/>
            <a:ext cx="5876925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60b0aeb8c9_18_1"/>
          <p:cNvSpPr txBox="1"/>
          <p:nvPr/>
        </p:nvSpPr>
        <p:spPr>
          <a:xfrm>
            <a:off x="1483350" y="3235775"/>
            <a:ext cx="61773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LeCun, Y., Bengio, Y. &amp; Hinton, G. Deep learning. </a:t>
            </a:r>
            <a:r>
              <a:rPr i="1" lang="es" sz="1700">
                <a:solidFill>
                  <a:schemeClr val="dk1"/>
                </a:solidFill>
              </a:rPr>
              <a:t>Nature</a:t>
            </a:r>
            <a:r>
              <a:rPr lang="es" sz="1700">
                <a:solidFill>
                  <a:schemeClr val="dk1"/>
                </a:solidFill>
              </a:rPr>
              <a:t> </a:t>
            </a:r>
            <a:r>
              <a:rPr b="1" lang="es" sz="1700">
                <a:solidFill>
                  <a:schemeClr val="dk1"/>
                </a:solidFill>
              </a:rPr>
              <a:t>521</a:t>
            </a:r>
            <a:r>
              <a:rPr lang="es" sz="1700">
                <a:solidFill>
                  <a:schemeClr val="dk1"/>
                </a:solidFill>
              </a:rPr>
              <a:t>, 436–444 (2015). https://doi.org/10.1038/nature14539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5dc3957b88_0_6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4</a:t>
            </a:r>
            <a:endParaRPr/>
          </a:p>
        </p:txBody>
      </p:sp>
      <p:sp>
        <p:nvSpPr>
          <p:cNvPr id="633" name="Google Shape;633;g35dc3957b88_0_6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634" name="Google Shape;634;g35dc3957b88_0_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35" name="Google Shape;635;g35dc3957b88_0_6"/>
          <p:cNvSpPr txBox="1"/>
          <p:nvPr>
            <p:ph idx="2" type="title"/>
          </p:nvPr>
        </p:nvSpPr>
        <p:spPr>
          <a:xfrm>
            <a:off x="4729800" y="1852500"/>
            <a:ext cx="41025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Otros aspectos a considerar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60b0aeb8c9_0_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Interpretabilidad</a:t>
            </a:r>
            <a:endParaRPr/>
          </a:p>
        </p:txBody>
      </p:sp>
      <p:sp>
        <p:nvSpPr>
          <p:cNvPr id="641" name="Google Shape;641;g360b0aeb8c9_0_7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2" name="Google Shape;642;g360b0aeb8c9_0_77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sp>
        <p:nvSpPr>
          <p:cNvPr id="643" name="Google Shape;643;g360b0aeb8c9_0_77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</a:t>
            </a:r>
            <a:r>
              <a:rPr b="1" lang="es"/>
              <a:t>interpretabilidad </a:t>
            </a:r>
            <a:r>
              <a:rPr lang="es"/>
              <a:t>se refiere al </a:t>
            </a:r>
            <a:r>
              <a:rPr b="1" lang="es"/>
              <a:t>grado de claridad</a:t>
            </a:r>
            <a:r>
              <a:rPr lang="es"/>
              <a:t> que ofrece un sistema para entender sus decisiones. Está relacionada con la </a:t>
            </a:r>
            <a:r>
              <a:rPr b="1" lang="es"/>
              <a:t>opacidad </a:t>
            </a:r>
            <a:r>
              <a:rPr lang="es"/>
              <a:t>del modelo.</a:t>
            </a:r>
            <a:endParaRPr/>
          </a:p>
        </p:txBody>
      </p:sp>
      <p:pic>
        <p:nvPicPr>
          <p:cNvPr id="644" name="Google Shape;644;g360b0aeb8c9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975" y="2028450"/>
            <a:ext cx="2806775" cy="24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g360b0aeb8c9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6975" y="2244625"/>
            <a:ext cx="3483151" cy="18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60b0aeb8c9_0_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IA Explicable</a:t>
            </a:r>
            <a:endParaRPr/>
          </a:p>
        </p:txBody>
      </p:sp>
      <p:sp>
        <p:nvSpPr>
          <p:cNvPr id="651" name="Google Shape;651;g360b0aeb8c9_0_8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52" name="Google Shape;652;g360b0aeb8c9_0_86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sp>
        <p:nvSpPr>
          <p:cNvPr id="653" name="Google Shape;653;g360b0aeb8c9_0_86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Entre todas las definiciones existentes, la más adecuada creemos que 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diferencia de otras, se tiene en cuenta el </a:t>
            </a:r>
            <a:r>
              <a:rPr b="1" lang="es"/>
              <a:t>usuario del sistema</a:t>
            </a:r>
            <a:r>
              <a:rPr lang="es"/>
              <a:t>, alineándose con marcos sociotecnológicos que diferencian la XAI en dos grandes conjuntos: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RED</a:t>
            </a:r>
            <a:r>
              <a:rPr lang="es"/>
              <a:t> (</a:t>
            </a:r>
            <a:r>
              <a:rPr b="1" lang="es"/>
              <a:t>R</a:t>
            </a:r>
            <a:r>
              <a:rPr lang="es"/>
              <a:t>esearch, </a:t>
            </a:r>
            <a:r>
              <a:rPr b="1" lang="es"/>
              <a:t>E</a:t>
            </a:r>
            <a:r>
              <a:rPr lang="es"/>
              <a:t>xplore, </a:t>
            </a:r>
            <a:r>
              <a:rPr b="1" lang="es"/>
              <a:t>D</a:t>
            </a:r>
            <a:r>
              <a:rPr lang="es"/>
              <a:t>ebug)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s"/>
              <a:t>BLUE</a:t>
            </a:r>
            <a:r>
              <a:rPr lang="es"/>
              <a:t> (responsi</a:t>
            </a:r>
            <a:r>
              <a:rPr b="1" lang="es"/>
              <a:t>B</a:t>
            </a:r>
            <a:r>
              <a:rPr lang="es"/>
              <a:t>le, </a:t>
            </a:r>
            <a:r>
              <a:rPr b="1" lang="es"/>
              <a:t>L</a:t>
            </a:r>
            <a:r>
              <a:rPr lang="es"/>
              <a:t>egality, tr</a:t>
            </a:r>
            <a:r>
              <a:rPr b="1" lang="es"/>
              <a:t>U</a:t>
            </a:r>
            <a:r>
              <a:rPr lang="es"/>
              <a:t>st, </a:t>
            </a:r>
            <a:r>
              <a:rPr b="1" lang="es"/>
              <a:t>E</a:t>
            </a:r>
            <a:r>
              <a:rPr lang="es"/>
              <a:t>thics)</a:t>
            </a:r>
            <a:endParaRPr/>
          </a:p>
        </p:txBody>
      </p:sp>
      <p:sp>
        <p:nvSpPr>
          <p:cNvPr id="654" name="Google Shape;654;g360b0aeb8c9_0_86"/>
          <p:cNvSpPr/>
          <p:nvPr/>
        </p:nvSpPr>
        <p:spPr>
          <a:xfrm>
            <a:off x="400850" y="1684175"/>
            <a:ext cx="8431500" cy="8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“Dada una </a:t>
            </a:r>
            <a:r>
              <a:rPr b="1" lang="es" sz="1800"/>
              <a:t>audiencia</a:t>
            </a:r>
            <a:r>
              <a:rPr lang="es" sz="1800"/>
              <a:t>, una IA Explicable es aquella que produce detalles o razones para que su funcionamiento sea fácil de entender” </a:t>
            </a:r>
            <a:r>
              <a:rPr i="1" lang="es" sz="1800"/>
              <a:t>(Arrieta et al., 2020)</a:t>
            </a:r>
            <a:endParaRPr i="1" sz="1800"/>
          </a:p>
        </p:txBody>
      </p:sp>
      <p:sp>
        <p:nvSpPr>
          <p:cNvPr id="655" name="Google Shape;655;g360b0aeb8c9_0_86"/>
          <p:cNvSpPr txBox="1"/>
          <p:nvPr/>
        </p:nvSpPr>
        <p:spPr>
          <a:xfrm>
            <a:off x="0" y="4114075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</a:rPr>
              <a:t>Arrieta, A. B., Díaz-Rodríguez, N., Del Ser, J., Bennetot, A., Tabik, S., Barbado, A., ... &amp; Herrera, F. (2020). Explainable Artificial Intelligence (XAI): Concepts, taxonomies, opportunities and challenges toward responsible AI. </a:t>
            </a:r>
            <a:r>
              <a:rPr i="1" lang="es" sz="900">
                <a:solidFill>
                  <a:schemeClr val="dk1"/>
                </a:solidFill>
              </a:rPr>
              <a:t>Information fusion</a:t>
            </a:r>
            <a:r>
              <a:rPr lang="es" sz="900">
                <a:solidFill>
                  <a:schemeClr val="dk1"/>
                </a:solidFill>
              </a:rPr>
              <a:t>, </a:t>
            </a:r>
            <a:r>
              <a:rPr i="1" lang="es" sz="900">
                <a:solidFill>
                  <a:schemeClr val="dk1"/>
                </a:solidFill>
              </a:rPr>
              <a:t>58</a:t>
            </a:r>
            <a:r>
              <a:rPr lang="es" sz="900">
                <a:solidFill>
                  <a:schemeClr val="dk1"/>
                </a:solidFill>
              </a:rPr>
              <a:t>, 82-115.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dk1"/>
                </a:solidFill>
              </a:rPr>
              <a:t>Herrera, F. (2025). Making Sense of the Unsensible: Reflection, Survey, and Challenges for XAI in Large Language Models Toward Human-Centered AI. arXiv preprint arXiv:2505.20305.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360b0aeb8c9_0_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RED y BLUE XAI</a:t>
            </a:r>
            <a:endParaRPr/>
          </a:p>
        </p:txBody>
      </p:sp>
      <p:sp>
        <p:nvSpPr>
          <p:cNvPr id="661" name="Google Shape;661;g360b0aeb8c9_0_9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62" name="Google Shape;662;g360b0aeb8c9_0_96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pic>
        <p:nvPicPr>
          <p:cNvPr id="663" name="Google Shape;663;g360b0aeb8c9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50" y="978400"/>
            <a:ext cx="7978808" cy="3693892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g360b0aeb8c9_0_96"/>
          <p:cNvSpPr txBox="1"/>
          <p:nvPr/>
        </p:nvSpPr>
        <p:spPr>
          <a:xfrm>
            <a:off x="0" y="4527575"/>
            <a:ext cx="91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Biecek, P., &amp; Samek, W. (2024). Position: Explain to question not to justify. arXiv preprint arXiv:2402.13914.</a:t>
            </a:r>
            <a:endParaRPr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60b0aeb8c9_0_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¿Cómo dotar de explicabilidad a un modelo?</a:t>
            </a:r>
            <a:endParaRPr/>
          </a:p>
        </p:txBody>
      </p:sp>
      <p:sp>
        <p:nvSpPr>
          <p:cNvPr id="670" name="Google Shape;670;g360b0aeb8c9_0_13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1" name="Google Shape;671;g360b0aeb8c9_0_13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sp>
        <p:nvSpPr>
          <p:cNvPr id="672" name="Google Shape;672;g360b0aeb8c9_0_130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Existen </a:t>
            </a:r>
            <a:r>
              <a:rPr b="1" lang="es"/>
              <a:t>técnicas </a:t>
            </a:r>
            <a:r>
              <a:rPr lang="es"/>
              <a:t>que permiten determinar qué elementos ha considerado el modelo para emitir cierta </a:t>
            </a:r>
            <a:r>
              <a:rPr b="1" lang="es"/>
              <a:t>decisión</a:t>
            </a:r>
            <a:r>
              <a:rPr lang="es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73" name="Google Shape;673;g360b0aeb8c9_0_130"/>
          <p:cNvGraphicFramePr/>
          <p:nvPr/>
        </p:nvGraphicFramePr>
        <p:xfrm>
          <a:off x="952500" y="214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{942E759B-54B2-4264-AD4B-A0280A1EF2C7}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SÍ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NO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dk1"/>
                          </a:solidFill>
                        </a:rPr>
                        <a:t>¿Se aplica tras obtener el resultado?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Post-hoc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(Mapas de saliencia)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Ante-hoc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(Modelo interpretable)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¿Depende del modelo?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Model-dependent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(Mapas de saliencia)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Model-agnostic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(Basadas en reglas)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60b0aeb8c9_0_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Tećnicas de explicabilidad</a:t>
            </a:r>
            <a:endParaRPr/>
          </a:p>
        </p:txBody>
      </p:sp>
      <p:sp>
        <p:nvSpPr>
          <p:cNvPr id="679" name="Google Shape;679;g360b0aeb8c9_0_11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0" name="Google Shape;680;g360b0aeb8c9_0_113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pic>
        <p:nvPicPr>
          <p:cNvPr id="681" name="Google Shape;681;g360b0aeb8c9_0_113"/>
          <p:cNvPicPr preferRelativeResize="0"/>
          <p:nvPr/>
        </p:nvPicPr>
        <p:blipFill rotWithShape="1">
          <a:blip r:embed="rId3">
            <a:alphaModFix/>
          </a:blip>
          <a:srcRect b="44845" l="0" r="0" t="0"/>
          <a:stretch/>
        </p:blipFill>
        <p:spPr>
          <a:xfrm>
            <a:off x="1736275" y="1086778"/>
            <a:ext cx="5789949" cy="32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60b0aeb8c9_0_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Tećnicas de explicabilidad</a:t>
            </a:r>
            <a:endParaRPr/>
          </a:p>
        </p:txBody>
      </p:sp>
      <p:sp>
        <p:nvSpPr>
          <p:cNvPr id="687" name="Google Shape;687;g360b0aeb8c9_0_12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8" name="Google Shape;688;g360b0aeb8c9_0_122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pic>
        <p:nvPicPr>
          <p:cNvPr id="689" name="Google Shape;689;g360b0aeb8c9_0_122"/>
          <p:cNvPicPr preferRelativeResize="0"/>
          <p:nvPr/>
        </p:nvPicPr>
        <p:blipFill rotWithShape="1">
          <a:blip r:embed="rId3">
            <a:alphaModFix/>
          </a:blip>
          <a:srcRect b="0" l="0" r="0" t="55104"/>
          <a:stretch/>
        </p:blipFill>
        <p:spPr>
          <a:xfrm>
            <a:off x="1458000" y="1293637"/>
            <a:ext cx="6228001" cy="28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60b0aeb8c9_0_1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Librerías y marcos populares</a:t>
            </a:r>
            <a:endParaRPr/>
          </a:p>
        </p:txBody>
      </p:sp>
      <p:sp>
        <p:nvSpPr>
          <p:cNvPr id="695" name="Google Shape;695;g360b0aeb8c9_0_14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96" name="Google Shape;696;g360b0aeb8c9_0_14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pic>
        <p:nvPicPr>
          <p:cNvPr id="697" name="Google Shape;697;g360b0aeb8c9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75" y="1086775"/>
            <a:ext cx="2662952" cy="149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360b0aeb8c9_0_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375" y="1086763"/>
            <a:ext cx="3993952" cy="1510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360b0aeb8c9_0_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2100" y="3022726"/>
            <a:ext cx="42672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60b0aeb8c9_0_1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“Querida comunidad XAI, ¡tenemos que hablar!”</a:t>
            </a:r>
            <a:endParaRPr/>
          </a:p>
        </p:txBody>
      </p:sp>
      <p:sp>
        <p:nvSpPr>
          <p:cNvPr id="705" name="Google Shape;705;g360b0aeb8c9_0_17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6" name="Google Shape;706;g360b0aeb8c9_0_173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sp>
        <p:nvSpPr>
          <p:cNvPr id="707" name="Google Shape;707;g360b0aeb8c9_0_173"/>
          <p:cNvSpPr txBox="1"/>
          <p:nvPr/>
        </p:nvSpPr>
        <p:spPr>
          <a:xfrm>
            <a:off x="0" y="43751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Freiesleben, T., &amp; König, G. (2023, July). Dear XAI community, we need to talk! Fundamental misconceptions in current XAI research. In World Conference on Explainable Artificial Intelligence (pp. 48-65). Cham: Springer Nature Switzerland.</a:t>
            </a:r>
            <a:endParaRPr sz="900"/>
          </a:p>
        </p:txBody>
      </p:sp>
      <p:pic>
        <p:nvPicPr>
          <p:cNvPr id="708" name="Google Shape;708;g360b0aeb8c9_0_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575" y="1170125"/>
            <a:ext cx="7541023" cy="30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60b0aeb8c9_0_1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“Querida comunidad XAI, ¡tenemos que hablar!”</a:t>
            </a:r>
            <a:endParaRPr/>
          </a:p>
        </p:txBody>
      </p:sp>
      <p:sp>
        <p:nvSpPr>
          <p:cNvPr id="714" name="Google Shape;714;g360b0aeb8c9_0_15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5" name="Google Shape;715;g360b0aeb8c9_0_151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sp>
        <p:nvSpPr>
          <p:cNvPr id="716" name="Google Shape;716;g360b0aeb8c9_0_151"/>
          <p:cNvSpPr txBox="1"/>
          <p:nvPr/>
        </p:nvSpPr>
        <p:spPr>
          <a:xfrm>
            <a:off x="0" y="43751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Freiesleben, T., &amp; König, G. (2023, July). Dear XAI community, we need to talk! Fundamental misconceptions in current XAI research. In World Conference on Explainable Artificial Intelligence (pp. 48-65). Cham: Springer Nature Switzerland.</a:t>
            </a:r>
            <a:endParaRPr sz="900"/>
          </a:p>
        </p:txBody>
      </p:sp>
      <p:pic>
        <p:nvPicPr>
          <p:cNvPr id="717" name="Google Shape;717;g360b0aeb8c9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8088" y="1170125"/>
            <a:ext cx="5707820" cy="30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e50317be2f_0_0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04" name="Google Shape;104;g2e50317be2f_0_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05" name="Google Shape;105;g2e50317be2f_0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6" name="Google Shape;106;g2e50317be2f_0_0"/>
          <p:cNvSpPr txBox="1"/>
          <p:nvPr>
            <p:ph idx="2" type="title"/>
          </p:nvPr>
        </p:nvSpPr>
        <p:spPr>
          <a:xfrm>
            <a:off x="5162400" y="1852500"/>
            <a:ext cx="36699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El perceptrón multicapa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60b0aeb8c9_0_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“Querida comunidad XAI, ¡tenemos que hablar!”</a:t>
            </a:r>
            <a:endParaRPr/>
          </a:p>
        </p:txBody>
      </p:sp>
      <p:sp>
        <p:nvSpPr>
          <p:cNvPr id="723" name="Google Shape;723;g360b0aeb8c9_0_18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24" name="Google Shape;724;g360b0aeb8c9_0_182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sp>
        <p:nvSpPr>
          <p:cNvPr id="725" name="Google Shape;725;g360b0aeb8c9_0_182"/>
          <p:cNvSpPr txBox="1"/>
          <p:nvPr/>
        </p:nvSpPr>
        <p:spPr>
          <a:xfrm>
            <a:off x="0" y="43751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Freiesleben, T., &amp; König, G. (2023, July). Dear XAI community, we need to talk! Fundamental misconceptions in current XAI research. In World Conference on Explainable Artificial Intelligence (pp. 48-65). Cham: Springer Nature Switzerland.</a:t>
            </a:r>
            <a:endParaRPr sz="900"/>
          </a:p>
        </p:txBody>
      </p:sp>
      <p:pic>
        <p:nvPicPr>
          <p:cNvPr id="726" name="Google Shape;726;g360b0aeb8c9_0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0325" y="1170125"/>
            <a:ext cx="4897056" cy="30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60b0aeb8c9_0_1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“Querida comunidad XAI, ¡tenemos que hablar!”</a:t>
            </a:r>
            <a:endParaRPr/>
          </a:p>
        </p:txBody>
      </p:sp>
      <p:sp>
        <p:nvSpPr>
          <p:cNvPr id="732" name="Google Shape;732;g360b0aeb8c9_0_16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33" name="Google Shape;733;g360b0aeb8c9_0_164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Otros aspectos</a:t>
            </a:r>
            <a:endParaRPr/>
          </a:p>
        </p:txBody>
      </p:sp>
      <p:sp>
        <p:nvSpPr>
          <p:cNvPr id="734" name="Google Shape;734;g360b0aeb8c9_0_164"/>
          <p:cNvSpPr txBox="1"/>
          <p:nvPr/>
        </p:nvSpPr>
        <p:spPr>
          <a:xfrm>
            <a:off x="0" y="43751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Freiesleben, T., &amp; König, G. (2023, July). Dear XAI community, we need to talk! Fundamental misconceptions in current XAI research. In World Conference on Explainable Artificial Intelligence (pp. 48-65). Cham: Springer Nature Switzerland.</a:t>
            </a:r>
            <a:endParaRPr sz="900"/>
          </a:p>
        </p:txBody>
      </p:sp>
      <p:pic>
        <p:nvPicPr>
          <p:cNvPr id="735" name="Google Shape;735;g360b0aeb8c9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500" y="1170125"/>
            <a:ext cx="4279002" cy="305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60b0aeb8c9_0_191"/>
          <p:cNvSpPr txBox="1"/>
          <p:nvPr>
            <p:ph idx="4294967295" type="ctrTitle"/>
          </p:nvPr>
        </p:nvSpPr>
        <p:spPr>
          <a:xfrm>
            <a:off x="688200" y="549725"/>
            <a:ext cx="77676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Introducción al Deep Learning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Día </a:t>
            </a:r>
            <a:r>
              <a:rPr lang="es" sz="2830"/>
              <a:t>2</a:t>
            </a: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" sz="2830"/>
              <a:t>Introducción a las Redes Neuronales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g360b0aeb8c9_0_19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cf8f8953a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La neurona, el elemento fundamental de la red</a:t>
            </a:r>
            <a:endParaRPr/>
          </a:p>
        </p:txBody>
      </p:sp>
      <p:sp>
        <p:nvSpPr>
          <p:cNvPr id="112" name="Google Shape;112;g35cf8f8953a_1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3" name="Google Shape;113;g35cf8f8953a_1_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El perceptrón multicapa</a:t>
            </a:r>
            <a:endParaRPr/>
          </a:p>
        </p:txBody>
      </p:sp>
      <p:sp>
        <p:nvSpPr>
          <p:cNvPr id="114" name="Google Shape;114;g35cf8f8953a_1_0"/>
          <p:cNvSpPr/>
          <p:nvPr/>
        </p:nvSpPr>
        <p:spPr>
          <a:xfrm>
            <a:off x="3900199" y="1582451"/>
            <a:ext cx="1865400" cy="17460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g35cf8f8953a_1_0"/>
          <p:cNvCxnSpPr>
            <a:stCxn id="114" idx="0"/>
            <a:endCxn id="114" idx="4"/>
          </p:cNvCxnSpPr>
          <p:nvPr/>
        </p:nvCxnSpPr>
        <p:spPr>
          <a:xfrm>
            <a:off x="4832899" y="1582451"/>
            <a:ext cx="0" cy="174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g35cf8f8953a_1_0"/>
          <p:cNvSpPr txBox="1"/>
          <p:nvPr/>
        </p:nvSpPr>
        <p:spPr>
          <a:xfrm>
            <a:off x="4269855" y="2182421"/>
            <a:ext cx="43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dk1"/>
                </a:solidFill>
              </a:rPr>
              <a:t>Σ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17" name="Google Shape;117;g35cf8f8953a_1_0"/>
          <p:cNvSpPr txBox="1"/>
          <p:nvPr/>
        </p:nvSpPr>
        <p:spPr>
          <a:xfrm>
            <a:off x="5066680" y="2182421"/>
            <a:ext cx="430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dk1"/>
                </a:solidFill>
              </a:rPr>
              <a:t>a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18" name="Google Shape;118;g35cf8f8953a_1_0"/>
          <p:cNvSpPr/>
          <p:nvPr/>
        </p:nvSpPr>
        <p:spPr>
          <a:xfrm>
            <a:off x="1670000" y="1409388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x_0</a:t>
            </a:r>
            <a:endParaRPr/>
          </a:p>
        </p:txBody>
      </p:sp>
      <p:sp>
        <p:nvSpPr>
          <p:cNvPr id="119" name="Google Shape;119;g35cf8f8953a_1_0"/>
          <p:cNvSpPr/>
          <p:nvPr/>
        </p:nvSpPr>
        <p:spPr>
          <a:xfrm>
            <a:off x="1670000" y="2053713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x_1</a:t>
            </a:r>
            <a:endParaRPr/>
          </a:p>
        </p:txBody>
      </p:sp>
      <p:sp>
        <p:nvSpPr>
          <p:cNvPr id="120" name="Google Shape;120;g35cf8f8953a_1_0"/>
          <p:cNvSpPr/>
          <p:nvPr/>
        </p:nvSpPr>
        <p:spPr>
          <a:xfrm>
            <a:off x="1670000" y="3643264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x_n</a:t>
            </a:r>
            <a:endParaRPr/>
          </a:p>
        </p:txBody>
      </p:sp>
      <p:cxnSp>
        <p:nvCxnSpPr>
          <p:cNvPr id="121" name="Google Shape;121;g35cf8f8953a_1_0"/>
          <p:cNvCxnSpPr>
            <a:stCxn id="118" idx="3"/>
            <a:endCxn id="114" idx="2"/>
          </p:cNvCxnSpPr>
          <p:nvPr/>
        </p:nvCxnSpPr>
        <p:spPr>
          <a:xfrm>
            <a:off x="2480300" y="1590438"/>
            <a:ext cx="1419900" cy="86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g35cf8f8953a_1_0"/>
          <p:cNvCxnSpPr>
            <a:stCxn id="119" idx="3"/>
            <a:endCxn id="114" idx="2"/>
          </p:cNvCxnSpPr>
          <p:nvPr/>
        </p:nvCxnSpPr>
        <p:spPr>
          <a:xfrm>
            <a:off x="2480300" y="2234763"/>
            <a:ext cx="1419900" cy="22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g35cf8f8953a_1_0"/>
          <p:cNvCxnSpPr>
            <a:stCxn id="120" idx="3"/>
            <a:endCxn id="114" idx="2"/>
          </p:cNvCxnSpPr>
          <p:nvPr/>
        </p:nvCxnSpPr>
        <p:spPr>
          <a:xfrm flipH="1" rot="10800000">
            <a:off x="2480300" y="2455414"/>
            <a:ext cx="1419900" cy="13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g35cf8f8953a_1_0"/>
          <p:cNvSpPr txBox="1"/>
          <p:nvPr/>
        </p:nvSpPr>
        <p:spPr>
          <a:xfrm>
            <a:off x="1670109" y="2520531"/>
            <a:ext cx="810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25" name="Google Shape;125;g35cf8f8953a_1_0"/>
          <p:cNvSpPr/>
          <p:nvPr/>
        </p:nvSpPr>
        <p:spPr>
          <a:xfrm>
            <a:off x="6663706" y="2274443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</p:txBody>
      </p:sp>
      <p:cxnSp>
        <p:nvCxnSpPr>
          <p:cNvPr id="126" name="Google Shape;126;g35cf8f8953a_1_0"/>
          <p:cNvCxnSpPr>
            <a:stCxn id="114" idx="6"/>
            <a:endCxn id="125" idx="1"/>
          </p:cNvCxnSpPr>
          <p:nvPr/>
        </p:nvCxnSpPr>
        <p:spPr>
          <a:xfrm>
            <a:off x="5765599" y="2455451"/>
            <a:ext cx="89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g35cf8f8953a_1_0"/>
          <p:cNvSpPr/>
          <p:nvPr/>
        </p:nvSpPr>
        <p:spPr>
          <a:xfrm>
            <a:off x="4427825" y="3824288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cxnSp>
        <p:nvCxnSpPr>
          <p:cNvPr id="128" name="Google Shape;128;g35cf8f8953a_1_0"/>
          <p:cNvCxnSpPr>
            <a:stCxn id="127" idx="0"/>
            <a:endCxn id="114" idx="4"/>
          </p:cNvCxnSpPr>
          <p:nvPr/>
        </p:nvCxnSpPr>
        <p:spPr>
          <a:xfrm rot="10800000">
            <a:off x="4832975" y="3328388"/>
            <a:ext cx="0" cy="49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d994b8534_0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La neurona, el elemento fundamental de la red</a:t>
            </a:r>
            <a:endParaRPr/>
          </a:p>
        </p:txBody>
      </p:sp>
      <p:sp>
        <p:nvSpPr>
          <p:cNvPr id="134" name="Google Shape;134;g35d994b8534_0_5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5" name="Google Shape;135;g35d994b8534_0_52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El perceptrón multicapa</a:t>
            </a:r>
            <a:endParaRPr/>
          </a:p>
        </p:txBody>
      </p:sp>
      <p:sp>
        <p:nvSpPr>
          <p:cNvPr id="136" name="Google Shape;136;g35d994b8534_0_52"/>
          <p:cNvSpPr/>
          <p:nvPr/>
        </p:nvSpPr>
        <p:spPr>
          <a:xfrm>
            <a:off x="2531682" y="1253613"/>
            <a:ext cx="1798500" cy="16830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g35d994b8534_0_52"/>
          <p:cNvCxnSpPr>
            <a:stCxn id="136" idx="0"/>
            <a:endCxn id="136" idx="4"/>
          </p:cNvCxnSpPr>
          <p:nvPr/>
        </p:nvCxnSpPr>
        <p:spPr>
          <a:xfrm>
            <a:off x="3430932" y="1253613"/>
            <a:ext cx="0" cy="168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" name="Google Shape;138;g35d994b8534_0_52"/>
          <p:cNvSpPr txBox="1"/>
          <p:nvPr/>
        </p:nvSpPr>
        <p:spPr>
          <a:xfrm>
            <a:off x="2888042" y="1831997"/>
            <a:ext cx="414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dk1"/>
                </a:solidFill>
              </a:rPr>
              <a:t>Σ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39" name="Google Shape;139;g35d994b8534_0_52"/>
          <p:cNvSpPr txBox="1"/>
          <p:nvPr/>
        </p:nvSpPr>
        <p:spPr>
          <a:xfrm>
            <a:off x="3656206" y="1831997"/>
            <a:ext cx="414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dk1"/>
                </a:solidFill>
              </a:rPr>
              <a:t>a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40" name="Google Shape;140;g35d994b8534_0_52"/>
          <p:cNvSpPr/>
          <p:nvPr/>
        </p:nvSpPr>
        <p:spPr>
          <a:xfrm>
            <a:off x="381700" y="1086776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x_0</a:t>
            </a:r>
            <a:endParaRPr/>
          </a:p>
        </p:txBody>
      </p:sp>
      <p:sp>
        <p:nvSpPr>
          <p:cNvPr id="141" name="Google Shape;141;g35d994b8534_0_52"/>
          <p:cNvSpPr/>
          <p:nvPr/>
        </p:nvSpPr>
        <p:spPr>
          <a:xfrm>
            <a:off x="381700" y="1707920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x_1</a:t>
            </a:r>
            <a:endParaRPr/>
          </a:p>
        </p:txBody>
      </p:sp>
      <p:sp>
        <p:nvSpPr>
          <p:cNvPr id="142" name="Google Shape;142;g35d994b8534_0_52"/>
          <p:cNvSpPr/>
          <p:nvPr/>
        </p:nvSpPr>
        <p:spPr>
          <a:xfrm>
            <a:off x="381700" y="3240280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x_n</a:t>
            </a:r>
            <a:endParaRPr/>
          </a:p>
        </p:txBody>
      </p:sp>
      <p:cxnSp>
        <p:nvCxnSpPr>
          <p:cNvPr id="143" name="Google Shape;143;g35d994b8534_0_52"/>
          <p:cNvCxnSpPr>
            <a:stCxn id="140" idx="3"/>
            <a:endCxn id="136" idx="2"/>
          </p:cNvCxnSpPr>
          <p:nvPr/>
        </p:nvCxnSpPr>
        <p:spPr>
          <a:xfrm>
            <a:off x="1162600" y="1261226"/>
            <a:ext cx="1369200" cy="8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4" name="Google Shape;144;g35d994b8534_0_52"/>
          <p:cNvCxnSpPr>
            <a:stCxn id="141" idx="3"/>
            <a:endCxn id="136" idx="2"/>
          </p:cNvCxnSpPr>
          <p:nvPr/>
        </p:nvCxnSpPr>
        <p:spPr>
          <a:xfrm>
            <a:off x="1162600" y="1882370"/>
            <a:ext cx="1369200" cy="2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5" name="Google Shape;145;g35d994b8534_0_52"/>
          <p:cNvCxnSpPr>
            <a:stCxn id="142" idx="3"/>
            <a:endCxn id="136" idx="2"/>
          </p:cNvCxnSpPr>
          <p:nvPr/>
        </p:nvCxnSpPr>
        <p:spPr>
          <a:xfrm flipH="1" rot="10800000">
            <a:off x="1162600" y="2095030"/>
            <a:ext cx="1369200" cy="13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g35d994b8534_0_52"/>
          <p:cNvSpPr txBox="1"/>
          <p:nvPr/>
        </p:nvSpPr>
        <p:spPr>
          <a:xfrm>
            <a:off x="381805" y="2157942"/>
            <a:ext cx="780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47" name="Google Shape;147;g35d994b8534_0_52"/>
          <p:cNvSpPr/>
          <p:nvPr/>
        </p:nvSpPr>
        <p:spPr>
          <a:xfrm>
            <a:off x="5195790" y="1920708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</p:txBody>
      </p:sp>
      <p:cxnSp>
        <p:nvCxnSpPr>
          <p:cNvPr id="148" name="Google Shape;148;g35d994b8534_0_52"/>
          <p:cNvCxnSpPr>
            <a:stCxn id="136" idx="6"/>
            <a:endCxn id="147" idx="1"/>
          </p:cNvCxnSpPr>
          <p:nvPr/>
        </p:nvCxnSpPr>
        <p:spPr>
          <a:xfrm>
            <a:off x="4330182" y="2095113"/>
            <a:ext cx="86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g35d994b8534_0_52"/>
          <p:cNvSpPr/>
          <p:nvPr/>
        </p:nvSpPr>
        <p:spPr>
          <a:xfrm>
            <a:off x="3040330" y="3414791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cxnSp>
        <p:nvCxnSpPr>
          <p:cNvPr id="150" name="Google Shape;150;g35d994b8534_0_52"/>
          <p:cNvCxnSpPr>
            <a:stCxn id="149" idx="0"/>
            <a:endCxn id="136" idx="4"/>
          </p:cNvCxnSpPr>
          <p:nvPr/>
        </p:nvCxnSpPr>
        <p:spPr>
          <a:xfrm flipH="1" rot="10800000">
            <a:off x="3430780" y="2936591"/>
            <a:ext cx="300" cy="4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1" name="Google Shape;151;g35d994b8534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800" y="3035876"/>
            <a:ext cx="3918151" cy="12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d994b8534_0_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La neurona, el elemento fundamental de la red</a:t>
            </a:r>
            <a:endParaRPr/>
          </a:p>
        </p:txBody>
      </p:sp>
      <p:sp>
        <p:nvSpPr>
          <p:cNvPr id="157" name="Google Shape;157;g35d994b8534_0_8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8" name="Google Shape;158;g35d994b8534_0_8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El perceptrón multicapa</a:t>
            </a:r>
            <a:endParaRPr/>
          </a:p>
        </p:txBody>
      </p:sp>
      <p:sp>
        <p:nvSpPr>
          <p:cNvPr id="159" name="Google Shape;159;g35d994b8534_0_81"/>
          <p:cNvSpPr/>
          <p:nvPr/>
        </p:nvSpPr>
        <p:spPr>
          <a:xfrm>
            <a:off x="2531682" y="1253613"/>
            <a:ext cx="1798500" cy="16830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g35d994b8534_0_81"/>
          <p:cNvCxnSpPr>
            <a:stCxn id="159" idx="0"/>
            <a:endCxn id="159" idx="4"/>
          </p:cNvCxnSpPr>
          <p:nvPr/>
        </p:nvCxnSpPr>
        <p:spPr>
          <a:xfrm>
            <a:off x="3430932" y="1253613"/>
            <a:ext cx="0" cy="1683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g35d994b8534_0_81"/>
          <p:cNvSpPr txBox="1"/>
          <p:nvPr/>
        </p:nvSpPr>
        <p:spPr>
          <a:xfrm>
            <a:off x="2888042" y="1831997"/>
            <a:ext cx="414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dk1"/>
                </a:solidFill>
              </a:rPr>
              <a:t>Σ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62" name="Google Shape;162;g35d994b8534_0_81"/>
          <p:cNvSpPr txBox="1"/>
          <p:nvPr/>
        </p:nvSpPr>
        <p:spPr>
          <a:xfrm>
            <a:off x="3656206" y="1831997"/>
            <a:ext cx="414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900">
                <a:solidFill>
                  <a:schemeClr val="dk1"/>
                </a:solidFill>
              </a:rPr>
              <a:t>a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163" name="Google Shape;163;g35d994b8534_0_81"/>
          <p:cNvSpPr/>
          <p:nvPr/>
        </p:nvSpPr>
        <p:spPr>
          <a:xfrm>
            <a:off x="381700" y="1086776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x_0</a:t>
            </a:r>
            <a:endParaRPr/>
          </a:p>
        </p:txBody>
      </p:sp>
      <p:sp>
        <p:nvSpPr>
          <p:cNvPr id="164" name="Google Shape;164;g35d994b8534_0_81"/>
          <p:cNvSpPr/>
          <p:nvPr/>
        </p:nvSpPr>
        <p:spPr>
          <a:xfrm>
            <a:off x="381700" y="1707920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x_1</a:t>
            </a:r>
            <a:endParaRPr/>
          </a:p>
        </p:txBody>
      </p:sp>
      <p:sp>
        <p:nvSpPr>
          <p:cNvPr id="165" name="Google Shape;165;g35d994b8534_0_81"/>
          <p:cNvSpPr/>
          <p:nvPr/>
        </p:nvSpPr>
        <p:spPr>
          <a:xfrm>
            <a:off x="381700" y="3240280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x_n</a:t>
            </a:r>
            <a:endParaRPr/>
          </a:p>
        </p:txBody>
      </p:sp>
      <p:cxnSp>
        <p:nvCxnSpPr>
          <p:cNvPr id="166" name="Google Shape;166;g35d994b8534_0_81"/>
          <p:cNvCxnSpPr>
            <a:stCxn id="163" idx="3"/>
            <a:endCxn id="159" idx="2"/>
          </p:cNvCxnSpPr>
          <p:nvPr/>
        </p:nvCxnSpPr>
        <p:spPr>
          <a:xfrm>
            <a:off x="1162600" y="1261226"/>
            <a:ext cx="1369200" cy="8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g35d994b8534_0_81"/>
          <p:cNvCxnSpPr>
            <a:stCxn id="164" idx="3"/>
            <a:endCxn id="159" idx="2"/>
          </p:cNvCxnSpPr>
          <p:nvPr/>
        </p:nvCxnSpPr>
        <p:spPr>
          <a:xfrm>
            <a:off x="1162600" y="1882370"/>
            <a:ext cx="1369200" cy="2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g35d994b8534_0_81"/>
          <p:cNvCxnSpPr>
            <a:stCxn id="165" idx="3"/>
            <a:endCxn id="159" idx="2"/>
          </p:cNvCxnSpPr>
          <p:nvPr/>
        </p:nvCxnSpPr>
        <p:spPr>
          <a:xfrm flipH="1" rot="10800000">
            <a:off x="1162600" y="2095030"/>
            <a:ext cx="1369200" cy="131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9" name="Google Shape;169;g35d994b8534_0_81"/>
          <p:cNvSpPr txBox="1"/>
          <p:nvPr/>
        </p:nvSpPr>
        <p:spPr>
          <a:xfrm>
            <a:off x="381805" y="2157942"/>
            <a:ext cx="780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70" name="Google Shape;170;g35d994b8534_0_81"/>
          <p:cNvSpPr/>
          <p:nvPr/>
        </p:nvSpPr>
        <p:spPr>
          <a:xfrm>
            <a:off x="5195790" y="1920708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</a:t>
            </a:r>
            <a:endParaRPr/>
          </a:p>
        </p:txBody>
      </p:sp>
      <p:cxnSp>
        <p:nvCxnSpPr>
          <p:cNvPr id="171" name="Google Shape;171;g35d994b8534_0_81"/>
          <p:cNvCxnSpPr>
            <a:stCxn id="159" idx="6"/>
            <a:endCxn id="170" idx="1"/>
          </p:cNvCxnSpPr>
          <p:nvPr/>
        </p:nvCxnSpPr>
        <p:spPr>
          <a:xfrm>
            <a:off x="4330182" y="2095113"/>
            <a:ext cx="86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g35d994b8534_0_81"/>
          <p:cNvSpPr/>
          <p:nvPr/>
        </p:nvSpPr>
        <p:spPr>
          <a:xfrm>
            <a:off x="3040330" y="3414791"/>
            <a:ext cx="780900" cy="34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</a:t>
            </a:r>
            <a:endParaRPr/>
          </a:p>
        </p:txBody>
      </p:sp>
      <p:cxnSp>
        <p:nvCxnSpPr>
          <p:cNvPr id="173" name="Google Shape;173;g35d994b8534_0_81"/>
          <p:cNvCxnSpPr>
            <a:stCxn id="172" idx="0"/>
            <a:endCxn id="159" idx="4"/>
          </p:cNvCxnSpPr>
          <p:nvPr/>
        </p:nvCxnSpPr>
        <p:spPr>
          <a:xfrm flipH="1" rot="10800000">
            <a:off x="3430780" y="2936591"/>
            <a:ext cx="300" cy="47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g35d994b8534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800" y="3035876"/>
            <a:ext cx="3918151" cy="12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35d994b8534_0_81"/>
          <p:cNvSpPr/>
          <p:nvPr/>
        </p:nvSpPr>
        <p:spPr>
          <a:xfrm>
            <a:off x="8081225" y="3279500"/>
            <a:ext cx="440700" cy="631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5d994b8534_0_81"/>
          <p:cNvSpPr txBox="1"/>
          <p:nvPr/>
        </p:nvSpPr>
        <p:spPr>
          <a:xfrm>
            <a:off x="7238525" y="2630500"/>
            <a:ext cx="186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¿Cuál es su propósito?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cf8f8953a_1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Una capa es un conjunto de </a:t>
            </a:r>
            <a:r>
              <a:rPr i="1" lang="es"/>
              <a:t>m </a:t>
            </a:r>
            <a:r>
              <a:rPr lang="es"/>
              <a:t>neuronas</a:t>
            </a:r>
            <a:endParaRPr/>
          </a:p>
        </p:txBody>
      </p:sp>
      <p:sp>
        <p:nvSpPr>
          <p:cNvPr id="182" name="Google Shape;182;g35cf8f8953a_1_1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g35cf8f8953a_1_1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"/>
              <a:t>El perceptrón multicapa</a:t>
            </a:r>
            <a:endParaRPr/>
          </a:p>
        </p:txBody>
      </p:sp>
      <p:sp>
        <p:nvSpPr>
          <p:cNvPr id="184" name="Google Shape;184;g35cf8f8953a_1_10"/>
          <p:cNvSpPr/>
          <p:nvPr/>
        </p:nvSpPr>
        <p:spPr>
          <a:xfrm>
            <a:off x="3480200" y="1017725"/>
            <a:ext cx="1540200" cy="34713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5cf8f8953a_1_10"/>
          <p:cNvSpPr/>
          <p:nvPr/>
        </p:nvSpPr>
        <p:spPr>
          <a:xfrm>
            <a:off x="3975950" y="1086775"/>
            <a:ext cx="548700" cy="548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5cf8f8953a_1_10"/>
          <p:cNvSpPr/>
          <p:nvPr/>
        </p:nvSpPr>
        <p:spPr>
          <a:xfrm>
            <a:off x="3975950" y="1704525"/>
            <a:ext cx="548700" cy="548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5cf8f8953a_1_10"/>
          <p:cNvSpPr/>
          <p:nvPr/>
        </p:nvSpPr>
        <p:spPr>
          <a:xfrm>
            <a:off x="3975950" y="2322275"/>
            <a:ext cx="548700" cy="548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5cf8f8953a_1_10"/>
          <p:cNvSpPr/>
          <p:nvPr/>
        </p:nvSpPr>
        <p:spPr>
          <a:xfrm>
            <a:off x="3975950" y="3896400"/>
            <a:ext cx="548700" cy="548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35cf8f8953a_1_10"/>
          <p:cNvSpPr txBox="1"/>
          <p:nvPr/>
        </p:nvSpPr>
        <p:spPr>
          <a:xfrm>
            <a:off x="4071050" y="2870975"/>
            <a:ext cx="358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2"/>
                </a:solidFill>
              </a:rPr>
              <a:t>.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2"/>
                </a:solidFill>
              </a:rPr>
              <a:t>.</a:t>
            </a:r>
            <a:endParaRPr b="1" sz="17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chemeClr val="dk2"/>
                </a:solidFill>
              </a:rPr>
              <a:t>.</a:t>
            </a:r>
            <a:endParaRPr b="1" sz="1700">
              <a:solidFill>
                <a:schemeClr val="dk2"/>
              </a:solidFill>
            </a:endParaRPr>
          </a:p>
        </p:txBody>
      </p:sp>
      <p:sp>
        <p:nvSpPr>
          <p:cNvPr id="190" name="Google Shape;190;g35cf8f8953a_1_10"/>
          <p:cNvSpPr/>
          <p:nvPr/>
        </p:nvSpPr>
        <p:spPr>
          <a:xfrm>
            <a:off x="972575" y="1378363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x_0</a:t>
            </a:r>
            <a:endParaRPr/>
          </a:p>
        </p:txBody>
      </p:sp>
      <p:sp>
        <p:nvSpPr>
          <p:cNvPr id="191" name="Google Shape;191;g35cf8f8953a_1_10"/>
          <p:cNvSpPr/>
          <p:nvPr/>
        </p:nvSpPr>
        <p:spPr>
          <a:xfrm>
            <a:off x="972575" y="2022688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x_1</a:t>
            </a:r>
            <a:endParaRPr/>
          </a:p>
        </p:txBody>
      </p:sp>
      <p:sp>
        <p:nvSpPr>
          <p:cNvPr id="192" name="Google Shape;192;g35cf8f8953a_1_10"/>
          <p:cNvSpPr/>
          <p:nvPr/>
        </p:nvSpPr>
        <p:spPr>
          <a:xfrm>
            <a:off x="972575" y="3612239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x_n</a:t>
            </a:r>
            <a:endParaRPr/>
          </a:p>
        </p:txBody>
      </p:sp>
      <p:cxnSp>
        <p:nvCxnSpPr>
          <p:cNvPr id="193" name="Google Shape;193;g35cf8f8953a_1_10"/>
          <p:cNvCxnSpPr>
            <a:stCxn id="190" idx="3"/>
            <a:endCxn id="184" idx="1"/>
          </p:cNvCxnSpPr>
          <p:nvPr/>
        </p:nvCxnSpPr>
        <p:spPr>
          <a:xfrm>
            <a:off x="1782875" y="1559413"/>
            <a:ext cx="1697400" cy="119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g35cf8f8953a_1_10"/>
          <p:cNvCxnSpPr>
            <a:stCxn id="191" idx="3"/>
            <a:endCxn id="184" idx="1"/>
          </p:cNvCxnSpPr>
          <p:nvPr/>
        </p:nvCxnSpPr>
        <p:spPr>
          <a:xfrm>
            <a:off x="1782875" y="2203738"/>
            <a:ext cx="16974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g35cf8f8953a_1_10"/>
          <p:cNvCxnSpPr>
            <a:stCxn id="192" idx="3"/>
            <a:endCxn id="184" idx="1"/>
          </p:cNvCxnSpPr>
          <p:nvPr/>
        </p:nvCxnSpPr>
        <p:spPr>
          <a:xfrm flipH="1" rot="10800000">
            <a:off x="1782875" y="2753489"/>
            <a:ext cx="1697400" cy="10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g35cf8f8953a_1_10"/>
          <p:cNvSpPr txBox="1"/>
          <p:nvPr/>
        </p:nvSpPr>
        <p:spPr>
          <a:xfrm>
            <a:off x="972684" y="2489506"/>
            <a:ext cx="810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chemeClr val="dk1"/>
                </a:solidFill>
              </a:rPr>
              <a:t>.</a:t>
            </a:r>
            <a:endParaRPr b="1" sz="1900">
              <a:solidFill>
                <a:schemeClr val="dk1"/>
              </a:solidFill>
            </a:endParaRPr>
          </a:p>
        </p:txBody>
      </p:sp>
      <p:sp>
        <p:nvSpPr>
          <p:cNvPr id="197" name="Google Shape;197;g35cf8f8953a_1_10"/>
          <p:cNvSpPr/>
          <p:nvPr/>
        </p:nvSpPr>
        <p:spPr>
          <a:xfrm>
            <a:off x="6839981" y="1378368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y_0</a:t>
            </a:r>
            <a:endParaRPr/>
          </a:p>
        </p:txBody>
      </p:sp>
      <p:cxnSp>
        <p:nvCxnSpPr>
          <p:cNvPr id="198" name="Google Shape;198;g35cf8f8953a_1_10"/>
          <p:cNvCxnSpPr>
            <a:stCxn id="184" idx="3"/>
            <a:endCxn id="197" idx="1"/>
          </p:cNvCxnSpPr>
          <p:nvPr/>
        </p:nvCxnSpPr>
        <p:spPr>
          <a:xfrm flipH="1" rot="10800000">
            <a:off x="5020400" y="1559375"/>
            <a:ext cx="1819500" cy="119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g35cf8f8953a_1_10"/>
          <p:cNvSpPr/>
          <p:nvPr/>
        </p:nvSpPr>
        <p:spPr>
          <a:xfrm>
            <a:off x="6839981" y="2022693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y_1</a:t>
            </a:r>
            <a:endParaRPr/>
          </a:p>
        </p:txBody>
      </p:sp>
      <p:sp>
        <p:nvSpPr>
          <p:cNvPr id="200" name="Google Shape;200;g35cf8f8953a_1_10"/>
          <p:cNvSpPr/>
          <p:nvPr/>
        </p:nvSpPr>
        <p:spPr>
          <a:xfrm>
            <a:off x="6839975" y="3612239"/>
            <a:ext cx="810300" cy="3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y_m</a:t>
            </a:r>
            <a:endParaRPr/>
          </a:p>
        </p:txBody>
      </p:sp>
      <p:cxnSp>
        <p:nvCxnSpPr>
          <p:cNvPr id="201" name="Google Shape;201;g35cf8f8953a_1_10"/>
          <p:cNvCxnSpPr>
            <a:stCxn id="184" idx="3"/>
            <a:endCxn id="199" idx="1"/>
          </p:cNvCxnSpPr>
          <p:nvPr/>
        </p:nvCxnSpPr>
        <p:spPr>
          <a:xfrm flipH="1" rot="10800000">
            <a:off x="5020400" y="2203775"/>
            <a:ext cx="1819500" cy="54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g35cf8f8953a_1_10"/>
          <p:cNvCxnSpPr>
            <a:stCxn id="184" idx="3"/>
            <a:endCxn id="200" idx="1"/>
          </p:cNvCxnSpPr>
          <p:nvPr/>
        </p:nvCxnSpPr>
        <p:spPr>
          <a:xfrm>
            <a:off x="5020400" y="2753375"/>
            <a:ext cx="1819500" cy="10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g35cf8f8953a_1_10"/>
          <p:cNvSpPr txBox="1"/>
          <p:nvPr/>
        </p:nvSpPr>
        <p:spPr>
          <a:xfrm>
            <a:off x="4071050" y="1130275"/>
            <a:ext cx="3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g35cf8f8953a_1_10"/>
          <p:cNvSpPr txBox="1"/>
          <p:nvPr/>
        </p:nvSpPr>
        <p:spPr>
          <a:xfrm>
            <a:off x="4071050" y="1739875"/>
            <a:ext cx="3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g35cf8f8953a_1_10"/>
          <p:cNvSpPr txBox="1"/>
          <p:nvPr/>
        </p:nvSpPr>
        <p:spPr>
          <a:xfrm>
            <a:off x="4071050" y="2349475"/>
            <a:ext cx="3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2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6" name="Google Shape;206;g35cf8f8953a_1_10"/>
          <p:cNvSpPr txBox="1"/>
          <p:nvPr/>
        </p:nvSpPr>
        <p:spPr>
          <a:xfrm>
            <a:off x="4071050" y="3949675"/>
            <a:ext cx="35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